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9" r:id="rId1"/>
    <p:sldMasterId id="2147483708" r:id="rId2"/>
    <p:sldMasterId id="2147483696" r:id="rId3"/>
  </p:sldMasterIdLst>
  <p:notesMasterIdLst>
    <p:notesMasterId r:id="rId31"/>
  </p:notesMasterIdLst>
  <p:handoutMasterIdLst>
    <p:handoutMasterId r:id="rId32"/>
  </p:handoutMasterIdLst>
  <p:sldIdLst>
    <p:sldId id="433" r:id="rId4"/>
    <p:sldId id="495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473" r:id="rId13"/>
    <p:sldId id="486" r:id="rId14"/>
    <p:sldId id="487" r:id="rId15"/>
    <p:sldId id="468" r:id="rId16"/>
    <p:sldId id="456" r:id="rId17"/>
    <p:sldId id="488" r:id="rId18"/>
    <p:sldId id="484" r:id="rId19"/>
    <p:sldId id="485" r:id="rId20"/>
    <p:sldId id="481" r:id="rId21"/>
    <p:sldId id="450" r:id="rId22"/>
    <p:sldId id="490" r:id="rId23"/>
    <p:sldId id="489" r:id="rId24"/>
    <p:sldId id="491" r:id="rId25"/>
    <p:sldId id="492" r:id="rId26"/>
    <p:sldId id="493" r:id="rId27"/>
    <p:sldId id="309" r:id="rId28"/>
    <p:sldId id="496" r:id="rId29"/>
    <p:sldId id="407" r:id="rId30"/>
  </p:sldIdLst>
  <p:sldSz cx="9144000" cy="6858000" type="screen4x3"/>
  <p:notesSz cx="6797675" cy="9926638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Раздел по умолчанию" id="{5D0262E9-E37F-4234-943E-97183F29D3A3}">
          <p14:sldIdLst>
            <p14:sldId id="433"/>
            <p14:sldId id="495"/>
            <p14:sldId id="497"/>
            <p14:sldId id="498"/>
            <p14:sldId id="499"/>
            <p14:sldId id="500"/>
            <p14:sldId id="501"/>
            <p14:sldId id="502"/>
            <p14:sldId id="503"/>
            <p14:sldId id="473"/>
            <p14:sldId id="486"/>
            <p14:sldId id="487"/>
          </p14:sldIdLst>
        </p14:section>
        <p14:section name="Раздел без заголовка" id="{78B6593F-FEC8-4A2E-964E-846FCC5021D5}">
          <p14:sldIdLst>
            <p14:sldId id="468"/>
            <p14:sldId id="456"/>
            <p14:sldId id="488"/>
            <p14:sldId id="484"/>
            <p14:sldId id="485"/>
            <p14:sldId id="481"/>
          </p14:sldIdLst>
        </p14:section>
        <p14:section name="Раздел без заголовка" id="{E77425F1-555F-43C7-9BA7-191BBD5D3E50}">
          <p14:sldIdLst>
            <p14:sldId id="450"/>
            <p14:sldId id="490"/>
            <p14:sldId id="489"/>
            <p14:sldId id="491"/>
            <p14:sldId id="492"/>
            <p14:sldId id="493"/>
            <p14:sldId id="309"/>
            <p14:sldId id="49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1"/>
    <a:srgbClr val="1182C7"/>
    <a:srgbClr val="FDDE6B"/>
    <a:srgbClr val="B3B4BF"/>
    <a:srgbClr val="535187"/>
    <a:srgbClr val="8786AD"/>
    <a:srgbClr val="CFAC34"/>
    <a:srgbClr val="0000CC"/>
    <a:srgbClr val="9A9A9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2140" autoAdjust="0"/>
  </p:normalViewPr>
  <p:slideViewPr>
    <p:cSldViewPr>
      <p:cViewPr varScale="1">
        <p:scale>
          <a:sx n="82" d="100"/>
          <a:sy n="82" d="100"/>
        </p:scale>
        <p:origin x="1382" y="72"/>
      </p:cViewPr>
      <p:guideLst>
        <p:guide/>
        <p:guide orient="horz"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бюджет</c:v>
                </c:pt>
                <c:pt idx="1">
                  <c:v>Уточненный бюджет</c:v>
                </c:pt>
                <c:pt idx="2">
                  <c:v>Исполнение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795.3</c:v>
                </c:pt>
                <c:pt idx="1">
                  <c:v>934.8</c:v>
                </c:pt>
                <c:pt idx="2">
                  <c:v>936.2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DE-430F-9E4F-3C5EA0C091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Утвержденный бюджет</c:v>
                </c:pt>
                <c:pt idx="1">
                  <c:v>Уточненный бюджет</c:v>
                </c:pt>
                <c:pt idx="2">
                  <c:v>Исполнение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788.3</c:v>
                </c:pt>
                <c:pt idx="1">
                  <c:v>958.7</c:v>
                </c:pt>
                <c:pt idx="2">
                  <c:v>940.6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DE-430F-9E4F-3C5EA0C091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(-профицит (+)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Утвержденный бюджет</c:v>
                </c:pt>
                <c:pt idx="1">
                  <c:v>Уточненный бюджет</c:v>
                </c:pt>
                <c:pt idx="2">
                  <c:v>Исполнение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-26.8</c:v>
                </c:pt>
                <c:pt idx="2">
                  <c:v>-4.4000000000000004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DE-430F-9E4F-3C5EA0C09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403560"/>
        <c:axId val="170941376"/>
      </c:barChart>
      <c:catAx>
        <c:axId val="17440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941376"/>
        <c:crosses val="autoZero"/>
        <c:auto val="1"/>
        <c:lblAlgn val="ctr"/>
        <c:lblOffset val="100"/>
        <c:noMultiLvlLbl val="0"/>
      </c:catAx>
      <c:valAx>
        <c:axId val="17094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0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22638040237566E-2"/>
          <c:y val="3.3230535590207499E-2"/>
          <c:w val="0.77724665155937867"/>
          <c:h val="0.713220802489518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3"/>
                <c:pt idx="0">
                  <c:v>316</c:v>
                </c:pt>
                <c:pt idx="1">
                  <c:v>317.3</c:v>
                </c:pt>
                <c:pt idx="2">
                  <c:v>339.7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A2-4B85-B4EC-6FCC1B43A8C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3"/>
                <c:pt idx="0">
                  <c:v>55.6</c:v>
                </c:pt>
                <c:pt idx="1">
                  <c:v>57.2</c:v>
                </c:pt>
                <c:pt idx="2">
                  <c:v>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A2-4B85-B4EC-6FCC1B43A8C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3"/>
                <c:pt idx="0">
                  <c:v>500.9</c:v>
                </c:pt>
                <c:pt idx="1">
                  <c:v>494.5</c:v>
                </c:pt>
                <c:pt idx="2">
                  <c:v>542.70000000000005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A2-4B85-B4EC-6FCC1B43A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2192312"/>
        <c:axId val="172192704"/>
      </c:barChart>
      <c:catAx>
        <c:axId val="17219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72192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1927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72192312"/>
        <c:crosses val="autoZero"/>
        <c:crossBetween val="between"/>
        <c:minorUnit val="100"/>
      </c:valAx>
    </c:plotArea>
    <c:legend>
      <c:legendPos val="b"/>
      <c:layout>
        <c:manualLayout>
          <c:xMode val="edge"/>
          <c:yMode val="edge"/>
          <c:x val="2.0045738288611045E-2"/>
          <c:y val="0.85453422830342962"/>
          <c:w val="0.68930486562949445"/>
          <c:h val="0.145465771696571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032837881401155"/>
          <c:y val="2.5195613185836591E-2"/>
          <c:w val="0.59934324237197778"/>
          <c:h val="0.949608773628333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26651968503939"/>
          <c:y val="0.2703213175860788"/>
          <c:w val="0.6129343832020997"/>
          <c:h val="0.7296786824139218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441-4B24-A1DD-72523AC9015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41-4B24-A1DD-72523AC9015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441-4B24-A1DD-72523AC9015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41-4B24-A1DD-72523AC9015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441-4B24-A1DD-72523AC9015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41-4B24-A1DD-72523AC9015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441-4B24-A1DD-72523AC90159}"/>
              </c:ext>
            </c:extLst>
          </c:dPt>
          <c:dLbls>
            <c:dLbl>
              <c:idx val="0"/>
              <c:layout>
                <c:manualLayout>
                  <c:x val="0.16836046477336386"/>
                  <c:y val="-4.09457302987357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41-4B24-A1DD-72523AC9015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273526202483117E-2"/>
                  <c:y val="-6.26907248243231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41-4B24-A1DD-72523AC9015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79964021351264E-2"/>
                  <c:y val="-2.665513017146612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41-4B24-A1DD-72523AC9015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062682473679561"/>
                  <c:y val="-2.312362335739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41-4B24-A1DD-72523AC9015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900321448582969E-2"/>
                  <c:y val="-9.48393730946433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41-4B24-A1DD-72523AC9015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5342372231560941"/>
                  <c:y val="-2.53797850035146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41-4B24-A1DD-72523AC9015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7566988115249638"/>
                  <c:y val="0.2013787423303366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441-4B24-A1DD-72523AC901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Лист1!$A$1:$A$7</c:f>
              <c:strCache>
                <c:ptCount val="7"/>
                <c:pt idx="0">
                  <c:v>НДФЛ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муниц. имущества</c:v>
                </c:pt>
                <c:pt idx="4">
                  <c:v>Доходы от продажи муниц. имущества</c:v>
                </c:pt>
                <c:pt idx="5">
                  <c:v>Прочие неналоговые доходы</c:v>
                </c:pt>
                <c:pt idx="6">
                  <c:v>Прочие налоговые доходы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241.9</c:v>
                </c:pt>
                <c:pt idx="1">
                  <c:v>61.1</c:v>
                </c:pt>
                <c:pt idx="2">
                  <c:v>27.2</c:v>
                </c:pt>
                <c:pt idx="3" formatCode="0.0">
                  <c:v>30.2</c:v>
                </c:pt>
                <c:pt idx="4">
                  <c:v>13.2</c:v>
                </c:pt>
                <c:pt idx="5" formatCode="0.0">
                  <c:v>10.4</c:v>
                </c:pt>
                <c:pt idx="6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441-4B24-A1DD-72523AC90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58856003156369"/>
          <c:y val="0.20004183070866138"/>
          <c:w val="0.72797986971135598"/>
          <c:h val="0.748953978863355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отраслям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explosion val="3"/>
          <c:dPt>
            <c:idx val="0"/>
            <c:bubble3D val="0"/>
            <c:spPr>
              <a:solidFill>
                <a:srgbClr val="CFAC3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9A-46DA-8088-D8CA74DC475E}"/>
              </c:ext>
            </c:extLst>
          </c:dPt>
          <c:dPt>
            <c:idx val="1"/>
            <c:bubble3D val="0"/>
            <c:spPr>
              <a:solidFill>
                <a:srgbClr val="9A9A9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9A-46DA-8088-D8CA74DC475E}"/>
              </c:ext>
            </c:extLst>
          </c:dPt>
          <c:dPt>
            <c:idx val="2"/>
            <c:bubble3D val="0"/>
            <c:spPr>
              <a:solidFill>
                <a:srgbClr val="1182C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9A-46DA-8088-D8CA74DC475E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9A-46DA-8088-D8CA74DC475E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79A-46DA-8088-D8CA74DC475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79A-46DA-8088-D8CA74DC475E}"/>
              </c:ext>
            </c:extLst>
          </c:dPt>
          <c:dPt>
            <c:idx val="6"/>
            <c:bubble3D val="0"/>
            <c:spPr>
              <a:solidFill>
                <a:srgbClr val="6C9DC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79A-46DA-8088-D8CA74DC475E}"/>
              </c:ext>
            </c:extLst>
          </c:dPt>
          <c:dLbls>
            <c:dLbl>
              <c:idx val="0"/>
              <c:layout>
                <c:manualLayout>
                  <c:x val="9.6430499332019262E-2"/>
                  <c:y val="3.360674569212165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>
                        <a:latin typeface="Trebuchet MS" pitchFamily="34" charset="0"/>
                      </a:rPr>
                      <a:t>Н</a:t>
                    </a:r>
                    <a:r>
                      <a:rPr lang="ru-RU" sz="1200" b="1" baseline="0" dirty="0"/>
                      <a:t>ациональная экономика
</a:t>
                    </a:r>
                    <a:r>
                      <a:rPr lang="ru-RU" sz="1200" b="1" baseline="0" dirty="0" smtClean="0"/>
                      <a:t>92,6 (9,8%)</a:t>
                    </a:r>
                    <a:endParaRPr lang="ru-RU" sz="1200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9A-46DA-8088-D8CA74DC475E}"/>
                </c:ext>
                <c:ext xmlns:c15="http://schemas.microsoft.com/office/drawing/2012/chart" uri="{CE6537A1-D6FC-4f65-9D91-7224C49458BB}">
                  <c15:layout>
                    <c:manualLayout>
                      <c:w val="0.13665432792503959"/>
                      <c:h val="0.1149419899695960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2602217935439246E-2"/>
                  <c:y val="5.122803764249750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ЖКХ
</a:t>
                    </a:r>
                    <a:r>
                      <a:rPr lang="ru-RU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41,8 (4,5%)</a:t>
                    </a:r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9A-46DA-8088-D8CA74DC475E}"/>
                </c:ext>
                <c:ext xmlns:c15="http://schemas.microsoft.com/office/drawing/2012/chart" uri="{CE6537A1-D6FC-4f65-9D91-7224C49458BB}">
                  <c15:layout>
                    <c:manualLayout>
                      <c:w val="0.18357203833621447"/>
                      <c:h val="0.107713851739086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274049293088496E-2"/>
                  <c:y val="-1.789671150759362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Образование
</a:t>
                    </a:r>
                    <a:r>
                      <a:rPr lang="ru-RU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620,5 (66%)</a:t>
                    </a:r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79A-46DA-8088-D8CA74DC475E}"/>
                </c:ext>
                <c:ext xmlns:c15="http://schemas.microsoft.com/office/drawing/2012/chart" uri="{CE6537A1-D6FC-4f65-9D91-7224C49458BB}">
                  <c15:layout>
                    <c:manualLayout>
                      <c:w val="0.18193441683313191"/>
                      <c:h val="7.171856325841934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8.2717820339567261E-2"/>
                  <c:y val="3.975912250302662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>
                        <a:latin typeface="Trebuchet MS" pitchFamily="34" charset="0"/>
                      </a:rPr>
                      <a:t>К</a:t>
                    </a:r>
                    <a:r>
                      <a:rPr lang="ru-RU" sz="1200" b="1" baseline="0" dirty="0"/>
                      <a:t>ультура
</a:t>
                    </a:r>
                    <a:r>
                      <a:rPr lang="ru-RU" sz="1200" b="1" baseline="0" dirty="0" smtClean="0"/>
                      <a:t>41,4 (4,4%)</a:t>
                    </a:r>
                    <a:endParaRPr lang="ru-RU" sz="1200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79A-46DA-8088-D8CA74DC475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672597014151851E-2"/>
                  <c:y val="1.719627338521595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политика
</a:t>
                    </a:r>
                    <a:r>
                      <a:rPr lang="ru-RU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27,4 (2,9%)</a:t>
                    </a:r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79A-46DA-8088-D8CA74DC475E}"/>
                </c:ext>
                <c:ext xmlns:c15="http://schemas.microsoft.com/office/drawing/2012/chart" uri="{CE6537A1-D6FC-4f65-9D91-7224C49458BB}">
                  <c15:layout>
                    <c:manualLayout>
                      <c:w val="0.12334206885413222"/>
                      <c:h val="0.1013029055736878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7134956927214381"/>
                  <c:y val="-3.8409481138635772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Физкультура и спорт
</a:t>
                    </a:r>
                    <a:r>
                      <a:rPr lang="ru-RU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31,5 (3,3%)</a:t>
                    </a:r>
                    <a:endParaRPr lang="ru-RU" sz="12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79A-46DA-8088-D8CA74DC475E}"/>
                </c:ext>
                <c:ext xmlns:c15="http://schemas.microsoft.com/office/drawing/2012/chart" uri="{CE6537A1-D6FC-4f65-9D91-7224C49458BB}">
                  <c15:layout>
                    <c:manualLayout>
                      <c:w val="0.2010811721929254"/>
                      <c:h val="0.1017226857836800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3397660420148848E-2"/>
                  <c:y val="-6.9784423592785597E-2"/>
                </c:manualLayout>
              </c:layout>
              <c:tx>
                <c:rich>
                  <a:bodyPr/>
                  <a:lstStyle/>
                  <a:p>
                    <a:fld id="{BFCECF09-81D9-401B-90EE-8C706C7A0C8D}" type="CATEGORYNAME">
                      <a:rPr lang="ru-RU" sz="1200" baseline="0" smtClean="0"/>
                      <a:pPr/>
                      <a:t>[ИМЯ КАТЕГОРИИ]</a:t>
                    </a:fld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 </a:t>
                    </a:r>
                    <a:fld id="{92385C6B-3BBC-463B-A8C5-8FC2D58FD840}" type="VALUE">
                      <a:rPr lang="ru-RU" sz="1200" baseline="0" smtClean="0"/>
                      <a:pPr/>
                      <a:t>[ЗНАЧЕНИЕ]</a:t>
                    </a:fld>
                    <a:r>
                      <a:rPr lang="ru-RU" sz="1200" baseline="0" dirty="0" smtClean="0"/>
                      <a:t>,0 (1,1%)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79A-46DA-8088-D8CA74DC475E}"/>
                </c:ext>
                <c:ext xmlns:c15="http://schemas.microsoft.com/office/drawing/2012/chart" uri="{CE6537A1-D6FC-4f65-9D91-7224C49458BB}">
                  <c15:layout>
                    <c:manualLayout>
                      <c:w val="0.2236402783795246"/>
                      <c:h val="0.178449634230853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8.3449131200463392E-2"/>
                  <c:y val="-8.9386219818678128E-2"/>
                </c:manualLayout>
              </c:layout>
              <c:tx>
                <c:rich>
                  <a:bodyPr/>
                  <a:lstStyle/>
                  <a:p>
                    <a:fld id="{AF87D8B6-8E2B-47D2-B2A3-2A578822630F}" type="CATEGORYNAME">
                      <a:rPr lang="ru-RU" sz="1200" baseline="0"/>
                      <a:pPr/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F8BFE614-EA0E-48C0-861A-DE7A4A0E3AFE}" type="VALUE">
                      <a:rPr lang="ru-RU" sz="1200" baseline="0" smtClean="0"/>
                      <a:pPr/>
                      <a:t>[ЗНАЧЕНИЕ]</a:t>
                    </a:fld>
                    <a:r>
                      <a:rPr lang="ru-RU" sz="1200" baseline="0" dirty="0" smtClean="0"/>
                      <a:t> (7,8%)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79A-46DA-8088-D8CA74DC475E}"/>
                </c:ext>
                <c:ext xmlns:c15="http://schemas.microsoft.com/office/drawing/2012/chart" uri="{CE6537A1-D6FC-4f65-9D91-7224C49458BB}">
                  <c15:layout>
                    <c:manualLayout>
                      <c:w val="0.18406616880564619"/>
                      <c:h val="9.64719438992600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0.15148717745951934"/>
                  <c:y val="-5.7267680609796007E-2"/>
                </c:manualLayout>
              </c:layout>
              <c:tx>
                <c:rich>
                  <a:bodyPr/>
                  <a:lstStyle/>
                  <a:p>
                    <a:fld id="{2560BDB4-E22C-496E-89AA-7BC71148C7BF}" type="CATEGORYNAME">
                      <a:rPr lang="ru-RU" sz="1200" baseline="0" dirty="0"/>
                      <a:pPr/>
                      <a:t>[ИМЯ КАТЕГОРИИ]</a:t>
                    </a:fld>
                    <a:r>
                      <a:rPr lang="ru-RU" sz="1200" baseline="0" dirty="0"/>
                      <a:t>
</a:t>
                    </a:r>
                    <a:fld id="{030BCC80-5A7D-4D2C-9517-5FB68467E54F}" type="VALUE">
                      <a:rPr lang="ru-RU" sz="1200" baseline="0" smtClean="0"/>
                      <a:pPr/>
                      <a:t>[ЗНАЧЕНИЕ]</a:t>
                    </a:fld>
                    <a:r>
                      <a:rPr lang="ru-RU" sz="1200" baseline="0" dirty="0" smtClean="0"/>
                      <a:t> (0,2%)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6D7-4B04-9DF9-110B27337A19}"/>
                </c:ext>
                <c:ext xmlns:c15="http://schemas.microsoft.com/office/drawing/2012/chart" uri="{CE6537A1-D6FC-4f65-9D91-7224C49458BB}">
                  <c15:layout>
                    <c:manualLayout>
                      <c:w val="0.171967902517798"/>
                      <c:h val="0.104341074105480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.162722537103651"/>
                  <c:y val="-0.210769086329463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79A-46DA-8088-D8CA74DC475E}"/>
                </c:ext>
                <c:ext xmlns:c15="http://schemas.microsoft.com/office/drawing/2012/chart" uri="{CE6537A1-D6FC-4f65-9D91-7224C49458BB}">
                  <c15:layout>
                    <c:manualLayout>
                      <c:w val="0.26498028119575301"/>
                      <c:h val="0.2044219286998611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5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Национальная экономика</c:v>
                </c:pt>
                <c:pt idx="1">
                  <c:v>ЖКХ</c:v>
                </c:pt>
                <c:pt idx="2">
                  <c:v>Образование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Физкультура и спорт</c:v>
                </c:pt>
                <c:pt idx="6">
                  <c:v>Национальная безопасность и правоохранительная деятельность</c:v>
                </c:pt>
                <c:pt idx="7">
                  <c:v>Общегосударственные расходы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92.6</c:v>
                </c:pt>
                <c:pt idx="1">
                  <c:v>41.8</c:v>
                </c:pt>
                <c:pt idx="2">
                  <c:v>620.5</c:v>
                </c:pt>
                <c:pt idx="3">
                  <c:v>41.4</c:v>
                </c:pt>
                <c:pt idx="4">
                  <c:v>27.4</c:v>
                </c:pt>
                <c:pt idx="5">
                  <c:v>31.5</c:v>
                </c:pt>
                <c:pt idx="6">
                  <c:v>10</c:v>
                </c:pt>
                <c:pt idx="7">
                  <c:v>73.5</c:v>
                </c:pt>
                <c:pt idx="8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F5-49C7-8C09-622682B7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solidFill>
        <a:schemeClr val="accent1">
          <a:alpha val="99000"/>
        </a:schemeClr>
      </a:solidFill>
      <a:miter lim="800000"/>
    </a:ln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271929824561403E-2"/>
          <c:y val="2.868037485729039E-2"/>
          <c:w val="0.89546783625730997"/>
          <c:h val="0.49989535301213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3782255836441498"/>
                  <c:y val="4.91981232930316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FA90CB-4783-4492-9B89-E422E5B626BA}" type="VALUE">
                      <a:rPr lang="en-US" sz="1200" baseline="0" smtClean="0"/>
                      <a:pPr>
                        <a:defRPr sz="1200" b="1"/>
                      </a:pPr>
                      <a:t>[ЗНАЧЕНИЕ]</a:t>
                    </a:fld>
                    <a:endParaRPr lang="en-US" sz="1200" baseline="0" dirty="0" smtClean="0"/>
                  </a:p>
                  <a:p>
                    <a:pPr>
                      <a:defRPr sz="1200" b="1"/>
                    </a:pPr>
                    <a:r>
                      <a:rPr lang="en-US" sz="1200" baseline="0" dirty="0" smtClean="0"/>
                      <a:t>15%</a:t>
                    </a:r>
                  </a:p>
                  <a:p>
                    <a:pPr>
                      <a:defRPr sz="1200" b="1"/>
                    </a:pPr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44794400699908E-2"/>
                      <c:h val="7.26091955414089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768614449509602"/>
                  <c:y val="-7.402100201306272E-2"/>
                </c:manualLayout>
              </c:layout>
              <c:tx>
                <c:rich>
                  <a:bodyPr/>
                  <a:lstStyle/>
                  <a:p>
                    <a:fld id="{40FDCCB2-593E-4B0C-BAF1-0D67FB9CA33D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1499976976561926E-2"/>
                  <c:y val="-9.71574263457062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47F27F-5763-42DB-9D3D-83CF3D62964C}" type="VALUE">
                      <a:rPr lang="en-US" sz="1200" baseline="0" smtClean="0"/>
                      <a:pPr>
                        <a:defRPr sz="1200" b="1"/>
                      </a:pPr>
                      <a:t>[ЗНАЧЕНИЕ]</a:t>
                    </a:fld>
                    <a:endParaRPr lang="en-US" sz="1200" baseline="0" dirty="0" smtClean="0"/>
                  </a:p>
                  <a:p>
                    <a:pPr>
                      <a:defRPr sz="1200" b="1"/>
                    </a:pPr>
                    <a:r>
                      <a:rPr lang="en-US" sz="1200" baseline="0" dirty="0" smtClean="0"/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76023391812862E-2"/>
                      <c:h val="7.553979530500522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5026476953538812E-2"/>
                  <c:y val="-7.52189962118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43F693-BA74-4427-ABCE-80642667A9E1}" type="VALUE">
                      <a:rPr lang="en-US" sz="1200" baseline="0" smtClean="0"/>
                      <a:pPr>
                        <a:defRPr sz="1200" b="1"/>
                      </a:pPr>
                      <a:t>[ЗНАЧЕНИЕ]</a:t>
                    </a:fld>
                    <a:endParaRPr lang="en-US" sz="1200" baseline="0" dirty="0" smtClean="0"/>
                  </a:p>
                  <a:p>
                    <a:pPr>
                      <a:defRPr sz="1200" b="1"/>
                    </a:pPr>
                    <a:r>
                      <a:rPr lang="en-US" sz="1200" baseline="0" dirty="0" smtClean="0"/>
                      <a:t>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309941520467846E-2"/>
                      <c:h val="8.080667739762224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9.3111790302527975E-2"/>
                  <c:y val="-0.146174656387540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60D2BBA-87E2-46F4-8BF6-CD956F4B7E07}" type="VALUE">
                      <a:rPr lang="en-US" sz="1200" baseline="0" smtClean="0"/>
                      <a:pPr>
                        <a:defRPr sz="1200" b="1"/>
                      </a:pPr>
                      <a:t>[ЗНАЧЕНИЕ]</a:t>
                    </a:fld>
                    <a:endParaRPr lang="en-US" sz="1200" baseline="0" dirty="0" smtClean="0"/>
                  </a:p>
                  <a:p>
                    <a:pPr>
                      <a:defRPr sz="1200" b="1"/>
                    </a:pPr>
                    <a:r>
                      <a:rPr lang="en-US" sz="1200" baseline="0" dirty="0" smtClean="0"/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538011695906416E-2"/>
                      <c:h val="7.260919554140898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7.7149007689828242E-2"/>
                  <c:y val="-4.42184758008883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64458A-BC80-48D3-80D9-59AB13774569}" type="VALUE">
                      <a:rPr lang="en-US" sz="1200" baseline="0" smtClean="0"/>
                      <a:pPr>
                        <a:defRPr sz="1200" b="1"/>
                      </a:pPr>
                      <a:t>[ЗНАЧЕНИЕ]</a:t>
                    </a:fld>
                    <a:endParaRPr lang="en-US" sz="1200" baseline="0" dirty="0" smtClean="0"/>
                  </a:p>
                  <a:p>
                    <a:pPr>
                      <a:defRPr sz="1200" b="1"/>
                    </a:pPr>
                    <a:r>
                      <a:rPr lang="en-US" sz="1200" baseline="0" dirty="0" smtClean="0"/>
                      <a:t>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78597412165591E-2"/>
                      <c:h val="6.9391683912845281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Закупка товаров, работ и услуг для обеспечения  
государственных (муниципальных ) нужд</c:v>
                </c:pt>
                <c:pt idx="1">
                  <c:v>Предоставление субсидий  бюджетным учреждениям</c:v>
                </c:pt>
                <c:pt idx="2">
                  <c:v>Расходы на выплаты персоналу в целях обеспечения выполнения 
функций государственными (муниципальными) органами, казенными учреждениями</c:v>
                </c:pt>
                <c:pt idx="3">
                  <c:v>Капитальные  вложения в объекты недвижимого имущества 
государственной (муниципальной) собственности</c:v>
                </c:pt>
                <c:pt idx="4">
                  <c:v>Социальное обеспечение и иные выплаты населению</c:v>
                </c:pt>
                <c:pt idx="5">
                  <c:v>Иные бюджетные ассигнования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142.30000000000001</c:v>
                </c:pt>
                <c:pt idx="1">
                  <c:v>582.29999999999995</c:v>
                </c:pt>
                <c:pt idx="2">
                  <c:v>66.099999999999994</c:v>
                </c:pt>
                <c:pt idx="3">
                  <c:v>114.9</c:v>
                </c:pt>
                <c:pt idx="4">
                  <c:v>18.399999999999999</c:v>
                </c:pt>
                <c:pt idx="5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700">
          <a:noFill/>
        </a:ln>
        <a:effectLst/>
      </c:spPr>
    </c:plotArea>
    <c:legend>
      <c:legendPos val="b"/>
      <c:layout>
        <c:manualLayout>
          <c:xMode val="edge"/>
          <c:yMode val="edge"/>
          <c:x val="4.7536492149007688E-2"/>
          <c:y val="0.56454702054614925"/>
          <c:w val="0.95246350785099232"/>
          <c:h val="0.43545299684765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0.55746</cdr:x>
      <cdr:y>0.12793</cdr:y>
    </cdr:from>
    <cdr:to>
      <cdr:x>0.5647</cdr:x>
      <cdr:y>0.4742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3518627" y="653143"/>
          <a:ext cx="45719" cy="176783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0.55848</cdr:x>
      <cdr:y>0.48507</cdr:y>
    </cdr:from>
    <cdr:to>
      <cdr:x>0.56572</cdr:x>
      <cdr:y>0.51493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3525058" y="2476495"/>
          <a:ext cx="45719" cy="15241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0.55425</cdr:x>
      <cdr:y>0.5338</cdr:y>
    </cdr:from>
    <cdr:to>
      <cdr:x>0.5613</cdr:x>
      <cdr:y>0.74016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3491879" y="2267837"/>
          <a:ext cx="44416" cy="87671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0.57781</cdr:x>
      <cdr:y>0.27567</cdr:y>
    </cdr:from>
    <cdr:to>
      <cdr:x>0.64877</cdr:x>
      <cdr:y>0.3625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47062" y="1407389"/>
          <a:ext cx="447893" cy="443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57%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0.58563</cdr:x>
      <cdr:y>0.46951</cdr:y>
    </cdr:from>
    <cdr:to>
      <cdr:x>0.66067</cdr:x>
      <cdr:y>0.55609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96433" y="2397053"/>
          <a:ext cx="473645" cy="44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7%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0.57462</cdr:x>
      <cdr:y>0.61143</cdr:y>
    </cdr:from>
    <cdr:to>
      <cdr:x>0.657</cdr:x>
      <cdr:y>0.698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26938" y="3121581"/>
          <a:ext cx="519975" cy="44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/>
            <a:t>36%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0.81339</cdr:x>
      <cdr:y>0.07521</cdr:y>
    </cdr:from>
    <cdr:to>
      <cdr:x>0.82063</cdr:x>
      <cdr:y>0.4758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5134036" y="383984"/>
          <a:ext cx="45719" cy="2045165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0.83246</cdr:x>
      <cdr:y>0.4742</cdr:y>
    </cdr:from>
    <cdr:to>
      <cdr:x>0.90342</cdr:x>
      <cdr:y>0.56103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254408" y="2420980"/>
          <a:ext cx="447892" cy="443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0.83246</cdr:x>
      <cdr:y>0.60465</cdr:y>
    </cdr:from>
    <cdr:to>
      <cdr:x>0.90342</cdr:x>
      <cdr:y>0.69148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54408" y="3086960"/>
          <a:ext cx="447892" cy="443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/>
            <a:t>36%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0.32025</cdr:x>
      <cdr:y>0.47556</cdr:y>
    </cdr:from>
    <cdr:to>
      <cdr:x>0.39121</cdr:x>
      <cdr:y>0.56239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021364" y="2427905"/>
          <a:ext cx="447892" cy="443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/>
            <a:t>6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0.31187</cdr:x>
      <cdr:y>0.60618</cdr:y>
    </cdr:from>
    <cdr:to>
      <cdr:x>0.38283</cdr:x>
      <cdr:y>0.69301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964852" y="2575342"/>
          <a:ext cx="447062" cy="368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/>
            <a:t>36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0.2998</cdr:x>
      <cdr:y>0.13433</cdr:y>
    </cdr:from>
    <cdr:to>
      <cdr:x>0.31131</cdr:x>
      <cdr:y>0.4742</cdr:y>
    </cdr:to>
    <cdr:sp macro="" textlink="">
      <cdr:nvSpPr>
        <cdr:cNvPr id="14" name="Правая фигурная скобка 8"/>
        <cdr:cNvSpPr/>
      </cdr:nvSpPr>
      <cdr:spPr>
        <a:xfrm xmlns:a="http://schemas.openxmlformats.org/drawingml/2006/main">
          <a:off x="1892300" y="685800"/>
          <a:ext cx="72658" cy="173518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685800" fontAlgn="auto">
            <a:spcBef>
              <a:spcPts val="0"/>
            </a:spcBef>
            <a:spcAft>
              <a:spcPts val="0"/>
            </a:spcAft>
          </a:pPr>
          <a:endParaRPr lang="ru-RU" sz="825">
            <a:solidFill>
              <a:prstClr val="black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0.30036</cdr:x>
      <cdr:y>0.48063</cdr:y>
    </cdr:from>
    <cdr:to>
      <cdr:x>0.30574</cdr:x>
      <cdr:y>0.51937</cdr:y>
    </cdr:to>
    <cdr:sp macro="" textlink="">
      <cdr:nvSpPr>
        <cdr:cNvPr id="15" name="Правая фигурная скобка 3"/>
        <cdr:cNvSpPr/>
      </cdr:nvSpPr>
      <cdr:spPr>
        <a:xfrm xmlns:a="http://schemas.openxmlformats.org/drawingml/2006/main">
          <a:off x="1895842" y="2453808"/>
          <a:ext cx="33958" cy="19778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0.8172</cdr:x>
      <cdr:y>0.48507</cdr:y>
    </cdr:from>
    <cdr:to>
      <cdr:x>0.82444</cdr:x>
      <cdr:y>0.51493</cdr:y>
    </cdr:to>
    <cdr:sp macro="" textlink="">
      <cdr:nvSpPr>
        <cdr:cNvPr id="16" name="Правая фигурная скобка 3"/>
        <cdr:cNvSpPr/>
      </cdr:nvSpPr>
      <cdr:spPr>
        <a:xfrm xmlns:a="http://schemas.openxmlformats.org/drawingml/2006/main">
          <a:off x="5158066" y="2476495"/>
          <a:ext cx="45719" cy="15240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0.2998</cdr:x>
      <cdr:y>0.53731</cdr:y>
    </cdr:from>
    <cdr:to>
      <cdr:x>0.30761</cdr:x>
      <cdr:y>0.7377</cdr:y>
    </cdr:to>
    <cdr:sp macro="" textlink="">
      <cdr:nvSpPr>
        <cdr:cNvPr id="17" name="Правая фигурная скобка 10"/>
        <cdr:cNvSpPr/>
      </cdr:nvSpPr>
      <cdr:spPr>
        <a:xfrm xmlns:a="http://schemas.openxmlformats.org/drawingml/2006/main">
          <a:off x="1892300" y="2743200"/>
          <a:ext cx="49304" cy="102305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685800" fontAlgn="auto">
            <a:spcBef>
              <a:spcPts val="0"/>
            </a:spcBef>
            <a:spcAft>
              <a:spcPts val="0"/>
            </a:spcAft>
          </a:pPr>
          <a:endParaRPr lang="ru-RU" sz="825">
            <a:solidFill>
              <a:prstClr val="black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0.81615</cdr:x>
      <cdr:y>0.52367</cdr:y>
    </cdr:from>
    <cdr:to>
      <cdr:x>0.8234</cdr:x>
      <cdr:y>0.74371</cdr:y>
    </cdr:to>
    <cdr:sp macro="" textlink="">
      <cdr:nvSpPr>
        <cdr:cNvPr id="18" name="Правая фигурная скобка 10"/>
        <cdr:cNvSpPr/>
      </cdr:nvSpPr>
      <cdr:spPr>
        <a:xfrm xmlns:a="http://schemas.openxmlformats.org/drawingml/2006/main">
          <a:off x="5151484" y="2673531"/>
          <a:ext cx="45719" cy="112340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685800" fontAlgn="auto">
            <a:spcBef>
              <a:spcPts val="0"/>
            </a:spcBef>
            <a:spcAft>
              <a:spcPts val="0"/>
            </a:spcAft>
          </a:pPr>
          <a:endParaRPr lang="ru-RU" sz="825">
            <a:solidFill>
              <a:prstClr val="black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0.31187</cdr:x>
      <cdr:y>0.28358</cdr:y>
    </cdr:from>
    <cdr:to>
      <cdr:x>0.38372</cdr:x>
      <cdr:y>0.34943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968500" y="1447800"/>
          <a:ext cx="453510" cy="336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defTabSz="685800" fontAlgn="auto">
            <a:spcBef>
              <a:spcPts val="0"/>
            </a:spcBef>
            <a:spcAft>
              <a:spcPts val="0"/>
            </a:spcAft>
          </a:pPr>
          <a:r>
            <a:rPr lang="ru-RU" b="1" dirty="0" smtClean="0"/>
            <a:t>58</a:t>
          </a:r>
          <a:r>
            <a:rPr lang="ru-RU" b="1" dirty="0" smtClean="0">
              <a:solidFill>
                <a:prstClr val="black"/>
              </a:solidFill>
              <a:latin typeface="Calibri"/>
            </a:rPr>
            <a:t>%</a:t>
          </a:r>
          <a:endParaRPr lang="ru-RU" b="1" dirty="0">
            <a:solidFill>
              <a:prstClr val="black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0.83106</cdr:x>
      <cdr:y>0.25373</cdr:y>
    </cdr:from>
    <cdr:to>
      <cdr:x>0.91572</cdr:x>
      <cdr:y>0.34341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245585" y="1295400"/>
          <a:ext cx="534365" cy="457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defTabSz="685800" fontAlgn="auto">
            <a:spcBef>
              <a:spcPts val="0"/>
            </a:spcBef>
            <a:spcAft>
              <a:spcPts val="0"/>
            </a:spcAft>
          </a:pPr>
          <a:r>
            <a:rPr lang="ru-RU" b="1" dirty="0" smtClean="0"/>
            <a:t>58%</a:t>
          </a:r>
          <a:endParaRPr lang="ru-RU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0.0523</cdr:x>
      <cdr:y>0.75928</cdr:y>
    </cdr:from>
    <cdr:to>
      <cdr:x>0.15254</cdr:x>
      <cdr:y>0.87617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343" y="3959625"/>
          <a:ext cx="859310" cy="609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0.00485</cdr:x>
      <cdr:y>0.72151</cdr:y>
    </cdr:from>
    <cdr:to>
      <cdr:x>0.23436</cdr:x>
      <cdr:y>0.98125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618" y="4000470"/>
          <a:ext cx="2016224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70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cs-CZ"/>
              <a:pPr/>
              <a:t>23.4.2021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44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16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smtClean="0">
                <a:solidFill>
                  <a:prstClr val="black"/>
                </a:solidFill>
              </a:rPr>
              <a:pPr/>
              <a:t>12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2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23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840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772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873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94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952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50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31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48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66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63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036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910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54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91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0B6C-F74C-41EE-96EF-CB6A0F5173F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36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94994-6E11-4C47-81E9-DC30CFD9BD7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86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94994-6E11-4C47-81E9-DC30CFD9BD7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83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94994-6E11-4C47-81E9-DC30CFD9BD7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2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94994-6E11-4C47-81E9-DC30CFD9BD7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84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94994-6E11-4C47-81E9-DC30CFD9BD7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21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09CE-E29D-4997-BD77-0100CCA2456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24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3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7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2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3A64C8-11D4-4932-81D1-655EAD071303}" type="datetime1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17B1CA-9955-4BE6-AA77-EC44CA8AD7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67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/>
          <a:p>
            <a:pPr algn="r"/>
            <a:fld id="{968C9C2A-D3B8-4543-8A47-F59C20C16D9A}" type="datetime1">
              <a:rPr kumimoji="0" lang="cs-CZ"/>
              <a:pPr algn="r"/>
              <a:t>23.4.2021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311648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1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6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4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66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17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4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09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5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8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19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27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36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6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11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92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48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3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86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90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36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75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14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91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84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3A64C8-11D4-4932-81D1-655EAD071303}" type="datetime1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17B1CA-9955-4BE6-AA77-EC44CA8AD7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841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сверху: 3 слева, 1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ru-R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/>
          <a:p>
            <a:pPr algn="r"/>
            <a:fld id="{968C9C2A-D3B8-4543-8A47-F59C20C16D9A}" type="datetime1">
              <a:rPr kumimoji="0" lang="cs-CZ"/>
              <a:pPr algn="r"/>
              <a:t>23.4.2021</a:t>
            </a:fld>
            <a:endParaRPr kumimoji="0" lang="ru-RU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/>
          <a:p>
            <a:pPr algn="r"/>
            <a:fld id="{256D3EEF-DE4E-429D-8EC4-DDC531AFF587}" type="slidenum">
              <a:rPr kumimoji="0" lang="ru-RU" sz="1000"/>
              <a:pPr algn="r"/>
              <a:t>‹#›</a:t>
            </a:fld>
            <a:endParaRPr kumimoji="0"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/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40226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6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4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1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3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E73D-3031-6647-AB67-78FFCA9FD3D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9718-30AD-764E-8BCC-5860AEB18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9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36" r:id="rId12"/>
    <p:sldLayoutId id="214748373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F752-0ABB-CA45-9D21-636C2EF537C7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3653-6A6B-7E47-8046-3986B204F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3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A7490-2C7E-9D43-BC9A-2A8D45F08C93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7E86-7281-3D40-8283-AF910726D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9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4" r:id="rId12"/>
    <p:sldLayoutId id="214748373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8465" y="59892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Герб Торж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52400"/>
            <a:ext cx="7904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62000" y="2133600"/>
            <a:ext cx="782019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</a:t>
            </a: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БЮДЖЕТ  ДЛЯ  ГРАЖДАН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 основании проекта решения 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«Об исполнении бюджета муниципального образования город Торжок за 2020 год»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9001" y="5989220"/>
            <a:ext cx="7820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2021 год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5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348859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 rot="10800000" flipV="1">
            <a:off x="914400" y="5410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Основные ПАРАМЕТРЫ  бюджета за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год,  млн.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31923"/>
              </p:ext>
            </p:extLst>
          </p:nvPr>
        </p:nvGraphicFramePr>
        <p:xfrm>
          <a:off x="161339" y="3352800"/>
          <a:ext cx="8867192" cy="33510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47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/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451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Утвержденный бюджет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Уточненный бюджет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03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Общий объем доходов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795,3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934,8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936,2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03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Общий объем расходов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788,3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958,7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940,6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98,1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03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(-),  профицит (+)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-26,8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-4,4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8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Источники финансирования дефицита бюджета: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-7,0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26,8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95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Бюджетные кредиты от других бюджетов бюджетной системы РФ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-12,0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95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34747856"/>
              </p:ext>
            </p:extLst>
          </p:nvPr>
        </p:nvGraphicFramePr>
        <p:xfrm>
          <a:off x="457200" y="400110"/>
          <a:ext cx="8077200" cy="287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475"/>
            <a:ext cx="8382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Структура и ДИНАМИКА ПОСТУПЛЕНИЙ В РАЗРЕЗЕ ДОХОДНЫХ ИСТОЧНИКОВ по итогам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2018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–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 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8" name="Объект 1"/>
          <p:cNvGraphicFramePr>
            <a:graphicFrameLocks/>
          </p:cNvGraphicFramePr>
          <p:nvPr>
            <p:extLst/>
          </p:nvPr>
        </p:nvGraphicFramePr>
        <p:xfrm>
          <a:off x="12700" y="914400"/>
          <a:ext cx="63119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228611" y="990607"/>
            <a:ext cx="5576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685800" eaLnBrk="0" hangingPunct="0"/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млн. руб</a:t>
            </a: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.    872,5                               869,0                                 936,2</a:t>
            </a:r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43600" y="1905000"/>
            <a:ext cx="2786842" cy="3352749"/>
            <a:chOff x="6165963" y="3021267"/>
            <a:chExt cx="2786842" cy="3352750"/>
          </a:xfrm>
        </p:grpSpPr>
        <p:sp>
          <p:nvSpPr>
            <p:cNvPr id="14" name="TextBox 13"/>
            <p:cNvSpPr txBox="1"/>
            <p:nvPr/>
          </p:nvSpPr>
          <p:spPr>
            <a:xfrm>
              <a:off x="6165963" y="3021267"/>
              <a:ext cx="2786842" cy="24622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solidFill>
                    <a:prstClr val="white"/>
                  </a:solidFill>
                </a:rPr>
                <a:t>Уменьшение </a:t>
              </a:r>
              <a:r>
                <a:rPr lang="ru-RU" sz="1400" dirty="0">
                  <a:solidFill>
                    <a:prstClr val="white"/>
                  </a:solidFill>
                </a:rPr>
                <a:t>неналоговых доходов в </a:t>
              </a:r>
              <a:r>
                <a:rPr lang="ru-RU" sz="1400" dirty="0" smtClean="0">
                  <a:solidFill>
                    <a:prstClr val="white"/>
                  </a:solidFill>
                </a:rPr>
                <a:t>2020 </a:t>
              </a:r>
              <a:r>
                <a:rPr lang="ru-RU" sz="1400" dirty="0">
                  <a:solidFill>
                    <a:prstClr val="white"/>
                  </a:solidFill>
                </a:rPr>
                <a:t>году по сравнению с </a:t>
              </a:r>
              <a:r>
                <a:rPr lang="ru-RU" sz="1400" dirty="0" smtClean="0">
                  <a:solidFill>
                    <a:prstClr val="white"/>
                  </a:solidFill>
                </a:rPr>
                <a:t>2018 и 2019  годами </a:t>
              </a:r>
              <a:r>
                <a:rPr lang="ru-RU" sz="1400" dirty="0">
                  <a:solidFill>
                    <a:prstClr val="white"/>
                  </a:solidFill>
                </a:rPr>
                <a:t>связано с </a:t>
              </a:r>
              <a:r>
                <a:rPr lang="ru-RU" sz="1400" dirty="0" smtClean="0">
                  <a:solidFill>
                    <a:prstClr val="white"/>
                  </a:solidFill>
                </a:rPr>
                <a:t>уменьшением поступления штрафов в связи </a:t>
              </a:r>
              <a:r>
                <a:rPr lang="ru-RU" sz="1400" dirty="0">
                  <a:solidFill>
                    <a:prstClr val="white"/>
                  </a:solidFill>
                </a:rPr>
                <a:t>с изменения порядка </a:t>
              </a:r>
              <a:r>
                <a:rPr lang="ru-RU" sz="1400" dirty="0" smtClean="0">
                  <a:solidFill>
                    <a:prstClr val="white"/>
                  </a:solidFill>
                </a:rPr>
                <a:t>их зачисления (с 01.01.2020 они зачисляются в </a:t>
              </a:r>
              <a:r>
                <a:rPr lang="ru-RU" sz="1400" dirty="0">
                  <a:solidFill>
                    <a:prstClr val="white"/>
                  </a:solidFill>
                </a:rPr>
                <a:t>тот бюджет, из которого осуществляется финансирование органа, выявившего </a:t>
              </a:r>
              <a:r>
                <a:rPr lang="ru-RU" sz="1400" dirty="0" smtClean="0">
                  <a:solidFill>
                    <a:prstClr val="white"/>
                  </a:solidFill>
                </a:rPr>
                <a:t>нарушение)</a:t>
              </a:r>
              <a:endParaRPr lang="ru-RU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5963" y="5681520"/>
              <a:ext cx="2780391" cy="69249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300" dirty="0" smtClean="0">
                  <a:solidFill>
                    <a:prstClr val="white"/>
                  </a:solidFill>
                  <a:latin typeface="Calibri"/>
                </a:rPr>
                <a:t>Увеличение налоговых </a:t>
              </a:r>
              <a:r>
                <a:rPr lang="ru-RU" sz="1300" dirty="0">
                  <a:solidFill>
                    <a:prstClr val="white"/>
                  </a:solidFill>
                  <a:latin typeface="Calibri"/>
                </a:rPr>
                <a:t>доходов в </a:t>
              </a:r>
              <a:r>
                <a:rPr lang="ru-RU" sz="1300" dirty="0" smtClean="0">
                  <a:solidFill>
                    <a:prstClr val="white"/>
                  </a:solidFill>
                  <a:latin typeface="Calibri"/>
                </a:rPr>
                <a:t>2020 </a:t>
              </a:r>
              <a:r>
                <a:rPr lang="ru-RU" sz="1300" dirty="0">
                  <a:solidFill>
                    <a:prstClr val="white"/>
                  </a:solidFill>
                  <a:latin typeface="Calibri"/>
                </a:rPr>
                <a:t>году </a:t>
              </a:r>
              <a:r>
                <a:rPr lang="ru-RU" sz="1300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ru-RU" sz="1300" dirty="0">
                  <a:solidFill>
                    <a:prstClr val="white"/>
                  </a:solidFill>
                  <a:latin typeface="Calibri"/>
                </a:rPr>
                <a:t>связано </a:t>
              </a:r>
              <a:r>
                <a:rPr lang="ru-RU" sz="1300" dirty="0" smtClean="0">
                  <a:solidFill>
                    <a:prstClr val="white"/>
                  </a:solidFill>
                  <a:latin typeface="Calibri"/>
                </a:rPr>
                <a:t> с ростом  поступлений по НДФЛ</a:t>
              </a:r>
              <a:endParaRPr sz="1300" dirty="0" smtClean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9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685800" y="1497797"/>
            <a:ext cx="2085415" cy="1376369"/>
          </a:xfrm>
          <a:prstGeom prst="rightArrow">
            <a:avLst/>
          </a:pr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  <a:effectLst>
            <a:outerShdw blurRad="203200" dist="152400" dir="1980000" algn="tl" rotWithShape="0">
              <a:prstClr val="black">
                <a:alpha val="3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857364"/>
            <a:ext cx="2638425" cy="657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</a:t>
            </a:r>
          </a:p>
          <a:p>
            <a:pPr algn="ctr"/>
            <a:r>
              <a:rPr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393,5</a:t>
            </a:r>
            <a:r>
              <a:rPr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млн. руб.</a:t>
            </a:r>
            <a:endParaRPr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2" name="Диаграмма 21"/>
          <p:cNvGraphicFramePr/>
          <p:nvPr>
            <p:extLst/>
          </p:nvPr>
        </p:nvGraphicFramePr>
        <p:xfrm>
          <a:off x="2786050" y="1142984"/>
          <a:ext cx="621507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2362201" y="1214422"/>
          <a:ext cx="67818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 descr="Голубая тисненая бумага"/>
          <p:cNvSpPr txBox="1">
            <a:spLocks/>
          </p:cNvSpPr>
          <p:nvPr/>
        </p:nvSpPr>
        <p:spPr>
          <a:xfrm>
            <a:off x="0" y="1"/>
            <a:ext cx="9144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 fontScale="90000" lnSpcReduction="20000"/>
          </a:bodyPr>
          <a:lstStyle/>
          <a:p>
            <a:pPr algn="ctr"/>
            <a:endParaRPr sz="1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endParaRPr sz="1000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sz="2200" b="1" cap="all" dirty="0">
                <a:ln w="9000" cmpd="sng">
                  <a:noFill/>
                  <a:prstDash val="solid"/>
                </a:ln>
                <a:solidFill>
                  <a:srgbClr val="212745">
                    <a:lumMod val="60000"/>
                    <a:lumOff val="40000"/>
                  </a:srgbClr>
                </a:solidFill>
                <a:latin typeface="Trebuchet MS"/>
                <a:cs typeface="Trebuchet MS"/>
              </a:rPr>
              <a:t>Структура налоговых и неналоговых доходов </a:t>
            </a:r>
            <a:r>
              <a:rPr sz="2200" b="1" cap="all" dirty="0" smtClean="0">
                <a:ln w="9000" cmpd="sng">
                  <a:noFill/>
                  <a:prstDash val="solid"/>
                </a:ln>
                <a:solidFill>
                  <a:srgbClr val="212745">
                    <a:lumMod val="60000"/>
                    <a:lumOff val="40000"/>
                  </a:srgbClr>
                </a:solidFill>
                <a:latin typeface="Trebuchet MS"/>
                <a:cs typeface="Trebuchet MS"/>
              </a:rPr>
              <a:t>за 2020 </a:t>
            </a:r>
            <a:r>
              <a:rPr sz="2200" b="1" cap="all" dirty="0">
                <a:ln w="9000" cmpd="sng">
                  <a:noFill/>
                  <a:prstDash val="solid"/>
                </a:ln>
                <a:solidFill>
                  <a:srgbClr val="212745">
                    <a:lumMod val="60000"/>
                    <a:lumOff val="40000"/>
                  </a:srgbClr>
                </a:solidFill>
                <a:latin typeface="Trebuchet MS"/>
                <a:cs typeface="Trebuchet MS"/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282" y="4114800"/>
            <a:ext cx="3138518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 структуре налоговых и неналоговых доходов бюджета </a:t>
            </a:r>
            <a:r>
              <a:rPr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за 2020 </a:t>
            </a:r>
            <a:r>
              <a:rPr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год основными являются НДФЛ, налоги на совокупный доход, налоги на имущество, доходы от использования </a:t>
            </a:r>
            <a:r>
              <a:rPr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 продажи имущества</a:t>
            </a:r>
            <a:r>
              <a:rPr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находящегося в муниципальной собственности. </a:t>
            </a:r>
            <a:endParaRPr sz="1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Их </a:t>
            </a:r>
            <a:r>
              <a:rPr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доля в составе налоговых и неналоговых доходов </a:t>
            </a:r>
            <a:r>
              <a:rPr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sz="1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составляет 95%.</a:t>
            </a:r>
            <a:endParaRPr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412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2700" y="-114151"/>
            <a:ext cx="91567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ДОХОДЫ БЮДЖЕТА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2018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-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</a:t>
            </a:r>
            <a:r>
              <a:rPr lang="bg-BG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,  </a:t>
            </a:r>
            <a:r>
              <a:rPr lang="bg-BG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млн.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86333"/>
              </p:ext>
            </p:extLst>
          </p:nvPr>
        </p:nvGraphicFramePr>
        <p:xfrm>
          <a:off x="0" y="385264"/>
          <a:ext cx="9067802" cy="632033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51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36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28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46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551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2018</a:t>
                      </a: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2019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2020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93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план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факт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% </a:t>
                      </a:r>
                      <a:endParaRPr lang="ru-RU" sz="1600" u="none" strike="noStrike" dirty="0" smtClean="0">
                        <a:effectLst/>
                      </a:endParaRPr>
                    </a:p>
                  </a:txBody>
                  <a:tcPr marL="4655" marR="4655" marT="46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41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НАЛОГОВЫЕ И НЕНАЛОГОВЫЕ ДОХОДЫ - всего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371,6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391,6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100,5%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41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Налоговые доходы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vert="vert27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215,1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101,5%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7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Акцизы по подакцизным товарам (продукции</a:t>
                      </a:r>
                      <a:r>
                        <a:rPr lang="ru-RU" sz="1400" u="none" strike="noStrike" dirty="0" smtClean="0">
                          <a:effectLst/>
                        </a:rPr>
                        <a:t>),</a:t>
                      </a:r>
                    </a:p>
                    <a:p>
                      <a:pPr algn="just" fontAlgn="ctr"/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производимым на территории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7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Единый налог на вмененный доход для отдельных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ru-RU" sz="1400" u="none" strike="noStrike" dirty="0" smtClean="0">
                          <a:effectLst/>
                        </a:rPr>
                        <a:t>видов </a:t>
                      </a:r>
                      <a:r>
                        <a:rPr lang="ru-RU" sz="1400" u="none" strike="noStrike" dirty="0">
                          <a:effectLst/>
                        </a:rPr>
                        <a:t>деятельности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74,2%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7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Налог, взимаемый в связи с применением </a:t>
                      </a:r>
                      <a:r>
                        <a:rPr lang="ru-RU" sz="1400" u="none" strike="noStrike" dirty="0" smtClean="0">
                          <a:effectLst/>
                        </a:rPr>
                        <a:t>патентной</a:t>
                      </a:r>
                    </a:p>
                    <a:p>
                      <a:pPr algn="just" fontAlgn="ctr"/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системы налогообложения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118,7%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89,9%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Прочие налоговые доходы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121,8%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1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1F4E79"/>
                          </a:solidFill>
                          <a:effectLst/>
                        </a:rPr>
                        <a:t>Н</a:t>
                      </a:r>
                      <a:r>
                        <a:rPr lang="ru-RU" sz="1400" u="none" strike="noStrike" dirty="0">
                          <a:solidFill>
                            <a:srgbClr val="1F4E79"/>
                          </a:solidFill>
                          <a:effectLst/>
                        </a:rPr>
                        <a:t>еналоговые </a:t>
                      </a:r>
                      <a:r>
                        <a:rPr lang="ru-RU" sz="1200" u="none" strike="noStrike" dirty="0">
                          <a:solidFill>
                            <a:srgbClr val="1F4E79"/>
                          </a:solidFill>
                          <a:effectLst/>
                        </a:rPr>
                        <a:t>доходы</a:t>
                      </a:r>
                      <a:endParaRPr lang="ru-RU" sz="1200" b="0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vert="vert27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Арендные платежи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98,6%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Доходы от продажи имущества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159,0%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145,9%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6415">
                <a:tc gridSpan="2"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ru-RU" sz="1400" u="none" strike="noStrike" kern="1200" dirty="0" smtClean="0">
                          <a:effectLst/>
                        </a:rPr>
                        <a:t>БЕЗВОЗМЕЗДНЫЕ ПОСТУПЛЕНИЯ - </a:t>
                      </a:r>
                      <a:r>
                        <a:rPr kumimoji="0" lang="ru-RU" sz="1400" u="none" strike="noStrike" kern="1200" dirty="0">
                          <a:effectLst/>
                        </a:rPr>
                        <a:t>всего, из них</a:t>
                      </a:r>
                      <a:endParaRPr kumimoji="0" lang="ru-RU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 anchor="ctr"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500,9</a:t>
                      </a:r>
                      <a:endParaRPr kumimoji="0"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543,2</a:t>
                      </a:r>
                      <a:endParaRPr kumimoji="0"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542,7</a:t>
                      </a:r>
                      <a:endParaRPr kumimoji="0"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99,9%</a:t>
                      </a:r>
                      <a:endParaRPr kumimoji="0"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6415"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b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Дотация на сбалансированность местных бюджетов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Субвенции  </a:t>
                      </a:r>
                      <a:r>
                        <a:rPr lang="ru-RU" sz="1400" u="none" strike="noStrike" dirty="0" smtClean="0">
                          <a:effectLst/>
                        </a:rPr>
                        <a:t>из вышестоящих бюджетов на </a:t>
                      </a:r>
                      <a:r>
                        <a:rPr lang="ru-RU" sz="1400" u="none" strike="noStrike" dirty="0">
                          <a:effectLst/>
                        </a:rPr>
                        <a:t>реализацию полномочий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Субсидии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из вышестоящих бюджетов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97,4%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6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межбюджетные трансферты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6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Прочие безвозмездные поступления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51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ДОХОДЫ БЮДЖЕТА ВСЕГО: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55" marR="4655" marT="4655" marB="0" anchor="ctr"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55" marR="4655" marT="465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936,2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5" marR="4655" marT="4655" marB="0"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100,1%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55" marR="4655" marT="4655" marB="0" anchor="ctr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8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348859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714318" y="4786322"/>
            <a:ext cx="84296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500" b="1" dirty="0"/>
          </a:p>
          <a:p>
            <a:endParaRPr lang="ru-RU" sz="1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" y="228600"/>
            <a:ext cx="914400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 err="1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раСХОДы</a:t>
            </a:r>
            <a:r>
              <a:rPr lang="ru-RU" sz="22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бюджета За </a:t>
            </a:r>
            <a:r>
              <a:rPr lang="ru-RU" sz="22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2019-2020 </a:t>
            </a:r>
            <a:r>
              <a:rPr lang="ru-RU" sz="22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годы, млн. руб.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69095"/>
              </p:ext>
            </p:extLst>
          </p:nvPr>
        </p:nvGraphicFramePr>
        <p:xfrm>
          <a:off x="29136" y="914400"/>
          <a:ext cx="9085728" cy="545355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74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57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8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89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8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8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9166"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6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раздела 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исп.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991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ВСЕГО, млн.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 руб.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922,5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958,7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940,6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98,1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048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0100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Общегосударственные вопросы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71,6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75,3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73,5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97,6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6023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0300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9,6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048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0400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Национальная экономика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147,7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92,9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92,5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99,5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0500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ЖКХ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78,2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41,9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41,9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100,0%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0700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Образование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531,8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633,8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620,5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97,9%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798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0800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42,2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41,4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41,4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9048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27,0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30,0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27,4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91,3%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9048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1100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12,3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31,5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31,5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1675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1200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Средства массовой информации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2,1</a:t>
                      </a:r>
                      <a:endParaRPr lang="ru-RU" sz="14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100,0%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 bwMode="auto">
          <a:xfrm>
            <a:off x="4572000" y="4953000"/>
            <a:ext cx="4495799" cy="1905000"/>
          </a:xfrm>
          <a:prstGeom prst="round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Trebuchet MS" pitchFamily="34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348859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714318" y="4786322"/>
            <a:ext cx="84296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500" b="1" dirty="0"/>
          </a:p>
          <a:p>
            <a:endParaRPr lang="ru-RU" sz="1300" b="1" dirty="0"/>
          </a:p>
        </p:txBody>
      </p:sp>
      <p:graphicFrame>
        <p:nvGraphicFramePr>
          <p:cNvPr id="43" name="Диаграмма 42"/>
          <p:cNvGraphicFramePr/>
          <p:nvPr>
            <p:extLst/>
          </p:nvPr>
        </p:nvGraphicFramePr>
        <p:xfrm>
          <a:off x="63381" y="874564"/>
          <a:ext cx="8953101" cy="584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Rectangle 5"/>
          <p:cNvSpPr txBox="1">
            <a:spLocks/>
          </p:cNvSpPr>
          <p:nvPr/>
        </p:nvSpPr>
        <p:spPr>
          <a:xfrm>
            <a:off x="4607767" y="3889466"/>
            <a:ext cx="838200" cy="457200"/>
          </a:xfrm>
          <a:prstGeom prst="rect">
            <a:avLst/>
          </a:prstGeom>
          <a:solidFill>
            <a:srgbClr val="FF0000"/>
          </a:solidFill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ru-RU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dirty="0" smtClean="0"/>
              <a:t>940,6</a:t>
            </a:r>
          </a:p>
          <a:p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Структура </a:t>
            </a:r>
            <a:r>
              <a:rPr lang="ru-RU" sz="2000" b="1" cap="all" dirty="0" err="1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раСХОДов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За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 год 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в разрезе разделов бюджетной классификации, млн.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980" y="5120403"/>
            <a:ext cx="2582123" cy="1087536"/>
          </a:xfrm>
          <a:prstGeom prst="round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rebuchet MS" pitchFamily="34" charset="0"/>
                <a:ea typeface="Arial" charset="0"/>
              </a:rPr>
              <a:t>Образование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rebuchet MS" pitchFamily="34" charset="0"/>
                <a:ea typeface="Arial" charset="0"/>
              </a:rPr>
              <a:t>Культура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rebuchet MS" pitchFamily="34" charset="0"/>
                <a:ea typeface="Arial" charset="0"/>
              </a:rPr>
              <a:t>Социальная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rebuchet MS" pitchFamily="34" charset="0"/>
                <a:ea typeface="Arial" charset="0"/>
              </a:rPr>
              <a:t>политика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noFill/>
                <a:effectLst/>
                <a:latin typeface="Trebuchet MS" pitchFamily="34" charset="0"/>
                <a:ea typeface="Arial" charset="0"/>
              </a:rPr>
              <a:t>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noFill/>
              <a:effectLst/>
              <a:latin typeface="Trebuchet MS" pitchFamily="34" charset="0"/>
              <a:ea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rebuchet MS" pitchFamily="34" charset="0"/>
                <a:ea typeface="Arial" charset="0"/>
              </a:rPr>
              <a:t>Физическая культура и спорт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Trebuchet MS" pitchFamily="34" charset="0"/>
              <a:ea typeface="Arial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 bwMode="auto">
          <a:xfrm>
            <a:off x="2535295" y="5320753"/>
            <a:ext cx="155448" cy="914400"/>
          </a:xfrm>
          <a:prstGeom prst="rightBrace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14" name="Rectangle 5"/>
          <p:cNvSpPr txBox="1">
            <a:spLocks/>
          </p:cNvSpPr>
          <p:nvPr/>
        </p:nvSpPr>
        <p:spPr>
          <a:xfrm>
            <a:off x="2647231" y="5568116"/>
            <a:ext cx="790016" cy="419674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rebuchet MS" pitchFamily="34" charset="0"/>
              </a:rPr>
              <a:t>76,6 %</a:t>
            </a:r>
            <a:endParaRPr lang="ru-RU" sz="1400" b="1" dirty="0">
              <a:latin typeface="Trebuchet MS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572000" y="4953000"/>
            <a:ext cx="4495799" cy="1905000"/>
          </a:xfrm>
          <a:prstGeom prst="round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Trebuchet MS" pitchFamily="34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348859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714318" y="4786322"/>
            <a:ext cx="84296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500" b="1" dirty="0"/>
          </a:p>
          <a:p>
            <a:endParaRPr lang="ru-RU" sz="1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Структура </a:t>
            </a:r>
            <a:r>
              <a:rPr lang="ru-RU" sz="2200" b="1" cap="all" dirty="0" err="1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раСХОДов</a:t>
            </a:r>
            <a:r>
              <a:rPr lang="ru-RU" sz="22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 За </a:t>
            </a:r>
            <a:r>
              <a:rPr lang="ru-RU" sz="22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2020, </a:t>
            </a:r>
            <a:r>
              <a:rPr lang="ru-RU" sz="22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млн.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572000" y="4953000"/>
            <a:ext cx="4495799" cy="1905000"/>
          </a:xfrm>
          <a:prstGeom prst="round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Trebuchet MS" pitchFamily="34" charset="0"/>
              <a:ea typeface="Arial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50679769"/>
              </p:ext>
            </p:extLst>
          </p:nvPr>
        </p:nvGraphicFramePr>
        <p:xfrm>
          <a:off x="76200" y="660975"/>
          <a:ext cx="8686800" cy="619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41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348859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714318" y="4786322"/>
            <a:ext cx="84296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500" b="1" dirty="0"/>
          </a:p>
          <a:p>
            <a:endParaRPr lang="ru-RU" sz="1300" b="1" dirty="0"/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 rot="10800000" flipV="1">
            <a:off x="857224" y="5357826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859" y="218839"/>
            <a:ext cx="8991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Реализация Адресной инвестиционной программы 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муниципального образования город Торжок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в 2020 году</a:t>
            </a:r>
          </a:p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                                                                                     (млн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. руб.)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192010"/>
              </p:ext>
            </p:extLst>
          </p:nvPr>
        </p:nvGraphicFramePr>
        <p:xfrm>
          <a:off x="152400" y="1348860"/>
          <a:ext cx="8839200" cy="53333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6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Отрасли</a:t>
                      </a:r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Объекты</a:t>
                      </a:r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МБ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ОБ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ФБ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Всего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</a:p>
                  </a:txBody>
                  <a:tcPr marL="5080" marR="5080" marT="508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Строительство подъездной дороги к детскому  саду по ул. Старицкая в г. Торжок (разработка проектной документации и СМР)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 rowSpan="2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 marL="5080" marR="5080" marT="508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тепловой сети от точки присоединения до узла ввода в жилой дом </a:t>
                      </a:r>
                    </a:p>
                    <a:p>
                      <a:pPr algn="l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 51  по </a:t>
                      </a:r>
                      <a:r>
                        <a:rPr lang="ru-RU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Тверецкой</a:t>
                      </a: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набережной в г. Торжок Тверской области (разработка ПСД)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сетей водоснабжения по ул. Старицкая в г. Торжке Тверской области </a:t>
                      </a:r>
                    </a:p>
                    <a:p>
                      <a:pPr algn="l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(разработка проектной документации и СМР)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5080" marR="5080" marT="508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Строительство детского сада </a:t>
                      </a:r>
                    </a:p>
                    <a:p>
                      <a:pPr algn="l" fontAlgn="ctr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100 мест 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l" fontAlgn="ctr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 smtClean="0">
                          <a:effectLst/>
                        </a:rPr>
                        <a:t> Приобретение в муниципальную собственность жилых помещений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детям-сиротам, детям, оставшимся без попечения родителей, лицам из их числа</a:t>
                      </a:r>
                      <a:endParaRPr lang="ru-RU" sz="14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23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18,8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68,1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1348859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 rot="10800000" flipV="1">
            <a:off x="838200" y="5309542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4666" y="457200"/>
            <a:ext cx="88831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реализация национальных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проектов в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году (млн. руб.)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903573"/>
              </p:ext>
            </p:extLst>
          </p:nvPr>
        </p:nvGraphicFramePr>
        <p:xfrm>
          <a:off x="124408" y="1219200"/>
          <a:ext cx="8915400" cy="52578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87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6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8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6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rebuchet MS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rebuchet MS" pitchFamily="34" charset="0"/>
                        </a:rPr>
                        <a:t>Всего</a:t>
                      </a:r>
                      <a:endParaRPr lang="ru-RU" sz="14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rebuchet MS" pitchFamily="34" charset="0"/>
                        </a:rPr>
                        <a:t>в том числе</a:t>
                      </a:r>
                      <a:endParaRPr lang="ru-RU" sz="14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185"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" marR="5080" marT="508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МБ</a:t>
                      </a:r>
                      <a:endParaRPr lang="ru-RU" sz="14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ОБ, ФБ</a:t>
                      </a:r>
                      <a:endParaRPr lang="ru-RU" sz="14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59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Национальный проект «Безопасные и качественные дороги» 	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659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федерального проекта «Безопасность дорожного движения»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1218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Национальный проект «Жилье и городская среда» 	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16,3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659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федерального проекта «Формирование комфортной городской среды»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16,3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9459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Национальный проект «Демография» 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114,0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5571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федерального проекта «Содействие занятости женщин - создание условий дошкольного образования для детей в возрасте до трех лет»  </a:t>
                      </a: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110,4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96,0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9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регионального проекта "Спорт - норма жизни»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9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133,4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2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56461"/>
              </p:ext>
            </p:extLst>
          </p:nvPr>
        </p:nvGraphicFramePr>
        <p:xfrm>
          <a:off x="-317500" y="2287588"/>
          <a:ext cx="4508500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Лист" r:id="rId3" imgW="6210248" imgH="4823496" progId="Excel.Sheet.12">
                  <p:embed/>
                </p:oleObj>
              </mc:Choice>
              <mc:Fallback>
                <p:oleObj name="Лист" r:id="rId3" imgW="6210248" imgH="4823496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0" y="2287588"/>
                        <a:ext cx="4508500" cy="359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22130"/>
            <a:ext cx="457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Расходы бюджета </a:t>
            </a:r>
            <a:endParaRPr lang="ru-RU" sz="2000" b="1" cap="all" dirty="0" smtClean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  <a:p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за 2020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год </a:t>
            </a:r>
          </a:p>
          <a:p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в разрезе муниципальных</a:t>
            </a:r>
          </a:p>
          <a:p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программ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(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млн. руб.)</a:t>
            </a:r>
          </a:p>
        </p:txBody>
      </p:sp>
      <p:graphicFrame>
        <p:nvGraphicFramePr>
          <p:cNvPr id="9" name="Объект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2841891"/>
              </p:ext>
            </p:extLst>
          </p:nvPr>
        </p:nvGraphicFramePr>
        <p:xfrm>
          <a:off x="4038600" y="1"/>
          <a:ext cx="5105400" cy="6857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60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4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9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3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68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6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план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исполнено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% исполнения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6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rebuchet MS"/>
                          <a:cs typeface="Trebuchet MS"/>
                        </a:rPr>
                        <a:t>Всего расходы бюджета:</a:t>
                      </a:r>
                      <a:endParaRPr lang="ru-RU" sz="1200" b="1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958,7</a:t>
                      </a:r>
                      <a:endParaRPr lang="ru-RU" sz="1200" b="1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940,6</a:t>
                      </a:r>
                      <a:endParaRPr lang="ru-RU" sz="1200" b="1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98,1%</a:t>
                      </a:r>
                      <a:endParaRPr lang="ru-RU" sz="1200" b="1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6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2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rebuchet MS"/>
                          <a:cs typeface="Trebuchet MS"/>
                        </a:rPr>
                        <a:t>Программная часть</a:t>
                      </a:r>
                      <a:endParaRPr lang="ru-RU" sz="1200" b="1" i="1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877,7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861,2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98,1%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Развитие </a:t>
                      </a:r>
                      <a:r>
                        <a:rPr lang="ru-RU" sz="1200" b="0" dirty="0">
                          <a:effectLst/>
                          <a:latin typeface="Trebuchet MS"/>
                          <a:cs typeface="Trebuchet MS"/>
                        </a:rPr>
                        <a:t>образования 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516,0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511,2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99,1%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Развитие </a:t>
                      </a:r>
                      <a:r>
                        <a:rPr lang="ru-RU" sz="1200" b="0" dirty="0">
                          <a:effectLst/>
                          <a:latin typeface="Trebuchet MS"/>
                          <a:cs typeface="Trebuchet MS"/>
                        </a:rPr>
                        <a:t>социальной  </a:t>
                      </a: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инфраструктуры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207,8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196,7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94,6%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0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Формирование </a:t>
                      </a:r>
                      <a:r>
                        <a:rPr lang="ru-RU" sz="1200" b="0" dirty="0">
                          <a:effectLst/>
                          <a:latin typeface="Trebuchet MS"/>
                          <a:cs typeface="Trebuchet MS"/>
                        </a:rPr>
                        <a:t>современной  городской </a:t>
                      </a: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среды</a:t>
                      </a: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36,7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36,7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100%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Развитие </a:t>
                      </a:r>
                      <a:r>
                        <a:rPr lang="ru-RU" sz="1200" b="0" dirty="0">
                          <a:effectLst/>
                          <a:latin typeface="Trebuchet MS"/>
                          <a:cs typeface="Trebuchet MS"/>
                        </a:rPr>
                        <a:t>транспортной и коммунальной </a:t>
                      </a: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инфраструктуры</a:t>
                      </a: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89,8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89,4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99,5%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Безопасный город</a:t>
                      </a: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8,3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8,2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98,8%</a:t>
                      </a: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8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Экономическое </a:t>
                      </a:r>
                      <a:r>
                        <a:rPr lang="ru-RU" sz="1200" b="0" dirty="0">
                          <a:effectLst/>
                          <a:latin typeface="Trebuchet MS"/>
                          <a:cs typeface="Trebuchet MS"/>
                        </a:rPr>
                        <a:t>развитие и инвестиционная </a:t>
                      </a:r>
                      <a:r>
                        <a:rPr lang="ru-RU" sz="1200" b="0" dirty="0" smtClean="0">
                          <a:effectLst/>
                          <a:latin typeface="Trebuchet MS"/>
                          <a:cs typeface="Trebuchet MS"/>
                        </a:rPr>
                        <a:t>привлекательность</a:t>
                      </a: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19,1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19,0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100%</a:t>
                      </a:r>
                      <a:endParaRPr lang="ru-RU" sz="1200" b="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0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Расходы, не включенные в муниципальные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программы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81,0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79,4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98%</a:t>
                      </a:r>
                      <a:endParaRPr lang="ru-RU" sz="1200" b="1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7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i="1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Резервный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фонд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0,5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0,1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20%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21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i="1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Обеспечение деятельности </a:t>
                      </a: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ОМС и </a:t>
                      </a:r>
                      <a:r>
                        <a:rPr lang="ru-RU" sz="1100" b="0" i="1" kern="1200" dirty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учреждений, обеспечивающих их деятельность</a:t>
                      </a: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74,3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73,2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98,5%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57514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2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Реализация мероприятий по обращениям, поступающим к депутатам ЗС Тверской области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0,9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0,9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100%</a:t>
                      </a: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62213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2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Проведение выборов в представительные органы МО</a:t>
                      </a: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2,2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2,2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100%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04326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200" dirty="0"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Расходы на оплату исполнительных документов</a:t>
                      </a: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3,0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3,0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1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Times New Roman" panose="02020603050405020304" pitchFamily="18" charset="0"/>
                          <a:cs typeface="Trebuchet MS"/>
                        </a:rPr>
                        <a:t>100%</a:t>
                      </a:r>
                      <a:endParaRPr lang="ru-RU" sz="1100" b="0" i="1" kern="1200" dirty="0">
                        <a:solidFill>
                          <a:schemeClr val="dk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Trebuchet MS"/>
                      </a:endParaRPr>
                    </a:p>
                  </a:txBody>
                  <a:tcPr marL="49310" marR="493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 bwMode="auto">
          <a:xfrm>
            <a:off x="1217557" y="3699106"/>
            <a:ext cx="1439123" cy="727284"/>
          </a:xfrm>
          <a:prstGeom prst="round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rebuchet MS" pitchFamily="34" charset="0"/>
                <a:ea typeface="Arial" charset="0"/>
              </a:rPr>
              <a:t>940,6 млн. руб.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Trebuchet MS" pitchFamily="34" charset="0"/>
              <a:ea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09600" y="1946059"/>
            <a:ext cx="1600200" cy="644741"/>
          </a:xfrm>
          <a:prstGeom prst="round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rebuchet MS" pitchFamily="34" charset="0"/>
                <a:ea typeface="Arial" charset="0"/>
              </a:rPr>
              <a:t>Непрограммные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ysClr val="windowText" lastClr="000000"/>
                </a:solidFill>
                <a:latin typeface="Trebuchet MS" pitchFamily="34" charset="0"/>
                <a:ea typeface="Arial" charset="0"/>
              </a:rPr>
              <a:t>направления деятельности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ysClr val="windowText" lastClr="000000"/>
                </a:solidFill>
                <a:latin typeface="Trebuchet MS" pitchFamily="34" charset="0"/>
                <a:ea typeface="Arial" charset="0"/>
              </a:rPr>
              <a:t>79,4 млн. руб.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ysClr val="windowText" lastClr="000000"/>
                </a:solidFill>
                <a:latin typeface="Trebuchet MS" pitchFamily="34" charset="0"/>
                <a:ea typeface="Arial" charset="0"/>
              </a:rPr>
              <a:t>8,4%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Trebuchet MS" pitchFamily="34" charset="0"/>
              <a:ea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137019" y="4935837"/>
            <a:ext cx="1600200" cy="93484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ysClr val="windowText" lastClr="000000"/>
                </a:solidFill>
                <a:latin typeface="Trebuchet MS" pitchFamily="34" charset="0"/>
                <a:ea typeface="Arial" charset="0"/>
              </a:rPr>
              <a:t>Муниципальные программы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ysClr val="windowText" lastClr="000000"/>
                </a:solidFill>
                <a:latin typeface="Trebuchet MS" pitchFamily="34" charset="0"/>
                <a:ea typeface="Arial" charset="0"/>
              </a:rPr>
              <a:t>861,2 млн. руб.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ysClr val="windowText" lastClr="000000"/>
                </a:solidFill>
                <a:latin typeface="Trebuchet MS" pitchFamily="34" charset="0"/>
                <a:ea typeface="Arial" charset="0"/>
              </a:rPr>
              <a:t>91,6%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Trebuchet MS" pitchFamily="34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02433" y="228600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«Бюджет для граждан» -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содержит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основные положения отчета об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исполнении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бюджета муниципального образования город Торжок в доступной для широкого круга заинтересованных пользователей форме.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«Бюджет для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граждан»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разработан в целях ознакомления граждан с приоритетными направлениями бюджетной политики, достигнутыми результатами использования бюджетных средств.</a:t>
            </a:r>
            <a:r>
              <a:rPr lang="ru-RU" sz="2400" dirty="0" smtClean="0"/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276600" y="3644920"/>
            <a:ext cx="2590800" cy="1385895"/>
          </a:xfrm>
          <a:prstGeom prst="downArrow">
            <a:avLst>
              <a:gd name="adj1" fmla="val 50000"/>
              <a:gd name="adj2" fmla="val 551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Основная цель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5054276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реализация принципа прозрачности бюджетного процесса и обеспечение полного и доступного информирования граждан об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исполнении бюджета муниципального образования город Торжок </a:t>
            </a:r>
          </a:p>
          <a:p>
            <a:pPr algn="ctr"/>
            <a:endParaRPr lang="ru-RU" sz="200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86788" name="AutoShape 4" descr="https://komiinform.ru/content/news/images/138510/byudzhet-dlya-grazhdan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67616375"/>
              </p:ext>
            </p:extLst>
          </p:nvPr>
        </p:nvGraphicFramePr>
        <p:xfrm>
          <a:off x="152400" y="838514"/>
          <a:ext cx="8901405" cy="57146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14764"/>
                <a:gridCol w="6012385"/>
                <a:gridCol w="674256"/>
              </a:tblGrid>
              <a:tr h="768361">
                <a:tc rowSpan="8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МП «Развитие образования  города Торжка»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на 2018  - 2023 годы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ВСЕГО 511,2 млн. руб.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Предоставление субсидий муниципальным бюджетным образовательным учреждениям на выполнение муниципального задания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475,1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24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Компенсация части родительской платы за присмотр и уход за ребенком в муниципальных образовательных организациях, реализующих образовательную программу дошкольного образования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7,3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42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Организация обеспечения учащихся начальных классов горячим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питанием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12,8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42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Материально-техническое обеспечение и ремонт учреждений образования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10,6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1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Организация отдыха детей в каникулярное время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24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Организация временной занятости несовершеннолетних в свободное от учебы время, проведение мероприятий по профилактике безнадзорности и правонарушений несовершеннолетних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0,5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83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Проведение олимпиад, выставок,</a:t>
                      </a:r>
                      <a:r>
                        <a:rPr kumimoji="0" lang="ru-RU" sz="1400" b="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конкурсов, фестивалей для обучающихся, укрепление и развитие кадрового потенциала в системе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83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Ежемесячное денежное вознаграждение за классное руководство педагогическим работникам муниципальных общеобразовательных организаций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4,5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70400" y="530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Расходы бюджета, </a:t>
            </a:r>
            <a:r>
              <a:rPr lang="ru-RU" sz="2000" b="1" cap="all" dirty="0" err="1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РЕАЛИЗОВАННЫе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В РАМКАХ </a:t>
            </a:r>
          </a:p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МУНИЦИПАЛЬНЫХ ПРОГРАММ В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ГОДУ, млн. руб. </a:t>
            </a:r>
            <a:endParaRPr lang="ru-RU" sz="1600" b="1" cap="all" dirty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948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88774427"/>
              </p:ext>
            </p:extLst>
          </p:nvPr>
        </p:nvGraphicFramePr>
        <p:xfrm>
          <a:off x="0" y="838515"/>
          <a:ext cx="9053805" cy="563848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52683"/>
                <a:gridCol w="6115322"/>
                <a:gridCol w="685800"/>
              </a:tblGrid>
              <a:tr h="560585">
                <a:tc rowSpan="12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МП «Развитие социальной  инфраструктуры города Торжка»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на 2018  - 2023 годы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ВСЕГО 196,7 млн. руб.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Предоставление субсидий на выполнение муниципального задания муниципальным бюджетным учреждениям культуры и спорта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65,7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0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Оказание услуг учреждениями спортивной направленности для льготной категории потребителей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0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Материально-техническое обеспечение и ремонт учреждений культуры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4,2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1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Проведение мероприятий в области молодежной политики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Проведение городских мероприятий в области культуры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1,1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Проведение спортивно-массовых мероприятий и соревнований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0,8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914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Предоставление субсидии социально ориентированным некоммерческим организациям на реализацию целевых социальных проектов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0,5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Поддержка средств массовой информации города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1,9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Поддержка отдельных категорий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10,7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35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Поощрение жителей города, добившихся значительных успехов в различных сферах деятельности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Развитие международных и межмуниципальных связей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0,9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3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Капитальное строительство объектов социальной инфраструктуры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110,4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70400" y="530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Расходы бюджета, </a:t>
            </a:r>
            <a:r>
              <a:rPr lang="ru-RU" sz="2000" b="1" cap="all" dirty="0" err="1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РЕАЛИЗОВАННЫе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В РАМКАХ </a:t>
            </a:r>
          </a:p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МУНИЦИПАЛЬНЫХ ПРОГРАММ В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ГОДУ, млн. руб.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(продолжение)</a:t>
            </a:r>
            <a:endParaRPr lang="ru-RU" sz="1600" b="1" cap="all" dirty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053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31917102"/>
              </p:ext>
            </p:extLst>
          </p:nvPr>
        </p:nvGraphicFramePr>
        <p:xfrm>
          <a:off x="228600" y="1371600"/>
          <a:ext cx="8749137" cy="48141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76879"/>
                <a:gridCol w="5886458"/>
                <a:gridCol w="685800"/>
              </a:tblGrid>
              <a:tr h="1613712">
                <a:tc rowSpan="6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МП «Формирование современной  городской среды» на 2018  - 2023 годы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ВСЕГО 36,6 млн. руб.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Реализация федерального проекта «Формирование комфортной городской среды»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rebuchet M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Ремонт</a:t>
                      </a:r>
                      <a:r>
                        <a:rPr kumimoji="0" lang="ru-RU" sz="1400" b="1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дворовых</a:t>
                      </a:r>
                      <a:r>
                        <a:rPr kumimoji="0" lang="ru-RU" sz="1400" b="1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территорий и</a:t>
                      </a:r>
                      <a:r>
                        <a:rPr kumimoji="0" lang="ru-RU" sz="1400" b="1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проездов</a:t>
                      </a:r>
                      <a:r>
                        <a:rPr kumimoji="0" lang="ru-RU" sz="1400" b="1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многоквартирных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домов по</a:t>
                      </a:r>
                      <a:r>
                        <a:rPr kumimoji="0" lang="ru-RU" sz="1400" b="1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адресам: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Ленинградское</a:t>
                      </a:r>
                      <a:r>
                        <a:rPr kumimoji="0" lang="ru-RU" sz="1400" b="0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шоссе,16; ул.Перовского,22;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ул.</a:t>
                      </a:r>
                      <a:r>
                        <a:rPr kumimoji="0" lang="ru-RU" sz="1400" b="0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Металлистов, 5; 4 пер. Кирова,</a:t>
                      </a:r>
                      <a:r>
                        <a:rPr kumimoji="0" lang="ru-RU" sz="1400" b="0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2А;</a:t>
                      </a:r>
                      <a:r>
                        <a:rPr kumimoji="0" lang="ru-RU" sz="1400" b="0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Калининское</a:t>
                      </a:r>
                      <a:r>
                        <a:rPr kumimoji="0" lang="ru-RU" sz="1400" b="0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шоссе, 33б</a:t>
                      </a:r>
                      <a:endParaRPr kumimoji="0" lang="ru-RU" sz="1400" b="0" kern="1200" dirty="0" smtClean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rebuchet M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Благоустройство сквера на ручье </a:t>
                      </a:r>
                      <a:r>
                        <a:rPr kumimoji="0" lang="ru-RU" sz="1400" b="1" i="1" kern="1200" dirty="0" err="1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Здоровец</a:t>
                      </a: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ru-RU" sz="1500" b="0" i="0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16,3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0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Обустройство мест отдыха детей на территории города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1,0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0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Уличное освещение, развитие сетей уличного освещения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16,1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0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Озеленение территорий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2,7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54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Содержание мест захоронения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14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Ликвидация несанкционированных свалок, санитарная уборка территорий города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0,4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70400" y="530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Расходы бюджета, </a:t>
            </a:r>
            <a:r>
              <a:rPr lang="ru-RU" sz="2000" b="1" cap="all" dirty="0" err="1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РЕАЛИЗОВАННЫе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В РАМКАХ </a:t>
            </a:r>
          </a:p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МУНИЦИПАЛЬНЫХ ПРОГРАММ В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ГОДУ, млн. руб.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(продолжение)</a:t>
            </a:r>
            <a:endParaRPr lang="ru-RU" sz="1600" b="1" cap="all" dirty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193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07658760"/>
              </p:ext>
            </p:extLst>
          </p:nvPr>
        </p:nvGraphicFramePr>
        <p:xfrm>
          <a:off x="0" y="838515"/>
          <a:ext cx="9053805" cy="5984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52683"/>
                <a:gridCol w="6115322"/>
                <a:gridCol w="685800"/>
              </a:tblGrid>
              <a:tr h="482600">
                <a:tc rowSpan="6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МП «Развитие транспортной и коммунальной инфраструктуры»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на 2018  - 2023 годы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ВСЕГО 89,4 млн. руб.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Содержание автомобильных дорог общего пользования местного значения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ручная и механизированная уборка автомобильных дорог;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восстановление изношенного покрытия автомобильных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доро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25,5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6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Ремонт автомобильных дорог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ул. К. Маркса (от д. 11 до моста через р.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Тверца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),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Медниковых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(от моста через р.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Тверца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до моста через р.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Здоровец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),</a:t>
                      </a:r>
                      <a:r>
                        <a:rPr kumimoji="0" lang="ru-RU" sz="1400" b="0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ул. Конная, Кожевников;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К. Маркса, Садовая, Ст. Разина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ул. Ленинградское шоссе (поворот на торговую ярмарку);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мост через р.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Тверца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в створе ул. К. Маркса)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48,3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6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Ремонт дворовых территорий многоквартирных жилых домов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ул. Гражданская д. 11б, 13, ул. Бакунина д.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7,2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Строительство подъездной дороги к детскому саду по ул. Старицкая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2,1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Обеспечение безопасности дорожного движения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устройство</a:t>
                      </a: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дорожной разметки, искусственной дорожной неровности; обустройство пешеходных переходов с установкой дорожных знаков; установка элементов освещения на пешеходных переходах</a:t>
                      </a:r>
                      <a:r>
                        <a:rPr kumimoji="0" lang="ru-RU" sz="1400" b="1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,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автобусных остановках и локальных пересечениях и примыканиях;</a:t>
                      </a:r>
                      <a:r>
                        <a:rPr kumimoji="0" lang="ru-RU" sz="1400" b="0" i="1" kern="1200" baseline="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замена пешеходного ограждения по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ул.Белинского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;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установка ограждения по ул. Луначарского,  Красноармейская,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 пл. Ефрема </a:t>
                      </a:r>
                      <a:r>
                        <a:rPr kumimoji="0" lang="ru-RU" sz="1400" b="0" i="1" kern="1200" dirty="0" err="1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Новоторжского</a:t>
                      </a:r>
                      <a:r>
                        <a:rPr kumimoji="0" lang="ru-RU" sz="1400" b="0" i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;</a:t>
                      </a:r>
                      <a:endParaRPr kumimoji="0" lang="ru-RU" sz="1400" b="0" i="1" kern="1200" dirty="0" smtClean="0">
                        <a:solidFill>
                          <a:srgbClr val="92D050"/>
                        </a:solidFill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4,0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5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Проектирование, строительство и реконструкция объектов теплоснабжения, водоснабжения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2,3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70400" y="530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Расходы бюджета, </a:t>
            </a:r>
            <a:r>
              <a:rPr lang="ru-RU" sz="2000" b="1" cap="all" dirty="0" err="1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РЕАЛИЗОВАННЫе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В РАМКАХ </a:t>
            </a:r>
          </a:p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МУНИЦИПАЛЬНЫХ ПРОГРАММ В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ГОДУ, млн. руб.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(продолжение)</a:t>
            </a:r>
            <a:endParaRPr lang="ru-RU" sz="1600" b="1" cap="all" dirty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408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38340980"/>
              </p:ext>
            </p:extLst>
          </p:nvPr>
        </p:nvGraphicFramePr>
        <p:xfrm>
          <a:off x="76200" y="1066800"/>
          <a:ext cx="8977605" cy="55229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33724"/>
                <a:gridCol w="5905813"/>
                <a:gridCol w="838068"/>
              </a:tblGrid>
              <a:tr h="990285">
                <a:tc rowSpan="3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МП «Безопасный город»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на 2018  - 2023 годы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ВСЕГО 8,2 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Предоставление субсидии на выполнение муниципального задания муниципальному бюджетному учреждению в сфере предупреждения и ликвидации последствий чрезвычайных ситуаций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7,7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5543">
                <a:tc vMerge="1">
                  <a:txBody>
                    <a:bodyPr/>
                    <a:lstStyle/>
                    <a:p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Поощрение народных дружин, участвующих в охране общественного порядка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664">
                <a:tc vMerge="1">
                  <a:txBody>
                    <a:bodyPr/>
                    <a:lstStyle/>
                    <a:p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Обеспечение безопасности муниципальных учреждений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0,4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7232">
                <a:tc rowSpan="5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МП «Экономическое развитие и инвестиционная привлекательность города Торжка» на 2018  - 2023 годы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ВСЕГО 19,0 млн. руб.</a:t>
                      </a:r>
                    </a:p>
                    <a:p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rebuchet MS"/>
                          <a:ea typeface="Times New Roman"/>
                          <a:cs typeface="Trebuchet MS"/>
                        </a:rPr>
                        <a:t>Предоставление субсидий на выполнение муниципального задания муниципальным бюджетным учреждениям в целях содействия развитию предпринимательства и туризма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2,1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6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Trebuchet MS"/>
                        </a:rPr>
                        <a:t>Управление муниципальным имуществом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5,8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4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Trebuchet MS"/>
                        </a:rPr>
                        <a:t>Обеспечение предоставления жилых помещений детям-сиротам,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8,8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3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Trebuchet MS"/>
                        </a:rPr>
                        <a:t>Развитие информационно-коммуникационной            инфраструктуры органов местного самоуправления и муниципальных учреждений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2,2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0123">
                <a:tc vMerge="1">
                  <a:txBody>
                    <a:bodyPr/>
                    <a:lstStyle/>
                    <a:p>
                      <a:endParaRPr lang="ru-RU" sz="1600" b="1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rebuchet MS"/>
                          <a:ea typeface="+mn-ea"/>
                          <a:cs typeface="Trebuchet MS"/>
                        </a:rPr>
                        <a:t>Развитие кадрового потенциала исполнительных органов местного самоуправления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Trebuchet MS"/>
                        </a:rPr>
                        <a:t>0,1</a:t>
                      </a:r>
                      <a:endParaRPr lang="ru-RU" sz="1500" b="0" i="0" u="none" strike="noStrike" kern="1200" dirty="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70400" y="530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Расходы бюджета, </a:t>
            </a:r>
            <a:r>
              <a:rPr lang="ru-RU" sz="2000" b="1" cap="all" dirty="0" err="1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РЕАЛИЗОВАННЫе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В РАМКАХ </a:t>
            </a:r>
          </a:p>
          <a:p>
            <a:pPr algn="ctr"/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МУНИЦИПАЛЬНЫХ ПРОГРАММ В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2020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ГОДУ, млн. руб.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(продолжение)</a:t>
            </a:r>
            <a:endParaRPr lang="ru-RU" sz="1600" b="1" cap="all" dirty="0">
              <a:ln w="9000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783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" y="914400"/>
            <a:ext cx="8839200" cy="5124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rebuchet MS" pitchFamily="34" charset="0"/>
                <a:cs typeface="Times New Roman" pitchFamily="18" charset="0"/>
              </a:rPr>
              <a:t>	</a:t>
            </a:r>
            <a:r>
              <a:rPr lang="ru-RU" sz="20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По состоянию на 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01.01.2020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года объем муниципального долга 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составлял 24,9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млн. руб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	В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2020 году для частичного покрытия дефицита бюджета привлечен бюджетный кредит из областного бюджета в сумме 14,0 млн. руб.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itchFamily="34" charset="0"/>
                <a:cs typeface="Times New Roman" pitchFamily="18" charset="0"/>
              </a:rPr>
              <a:t>	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За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2020 год долговые обязательства муниципального образования погашены в сумме 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12,0 млн.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руб.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itchFamily="34" charset="0"/>
                <a:cs typeface="Times New Roman" pitchFamily="18" charset="0"/>
              </a:rPr>
              <a:t>	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По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состоянию на 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01.01.2021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года объем муниципального долга составил 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26,9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млн. руб.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rebuchet MS" pitchFamily="34" charset="0"/>
                <a:cs typeface="Times New Roman" pitchFamily="18" charset="0"/>
              </a:rPr>
              <a:t>	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В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области внутренних заимствований реализация долговой политики </a:t>
            </a:r>
            <a:r>
              <a:rPr lang="ru-RU" dirty="0" smtClean="0">
                <a:latin typeface="Trebuchet MS" pitchFamily="34" charset="0"/>
                <a:cs typeface="Times New Roman" pitchFamily="18" charset="0"/>
              </a:rPr>
              <a:t>в 2020 году была направлена </a:t>
            </a:r>
            <a:r>
              <a:rPr lang="ru-RU" dirty="0">
                <a:latin typeface="Trebuchet MS" pitchFamily="34" charset="0"/>
                <a:cs typeface="Times New Roman" pitchFamily="18" charset="0"/>
              </a:rPr>
              <a:t>на решение задач сбалансированности местного бюджета  при соблюдении ограничений по объему муниципального долга, установленных бюджетным законодательством.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2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Долговая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379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412" y="125969"/>
            <a:ext cx="8496300" cy="246221"/>
          </a:xfrm>
          <a:prstGeom prst="rect">
            <a:avLst/>
          </a:prstGeom>
          <a:noFill/>
        </p:spPr>
        <p:txBody>
          <a:bodyPr wrap="square" lIns="72000" tIns="0" rIns="72000" bIns="0" rtlCol="0" anchor="t" anchorCtr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ПОЛЕЗНАЯ ИНФОРМАЦИЯ И КОНТАКТЫ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379" y="761226"/>
            <a:ext cx="846442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Публичные слушания по </a:t>
            </a:r>
            <a:r>
              <a:rPr lang="ru-RU" dirty="0" smtClean="0"/>
              <a:t>отчету </a:t>
            </a:r>
            <a:r>
              <a:rPr lang="ru-RU" dirty="0"/>
              <a:t>об исполнении бюджета муниципального образования город Торжок за </a:t>
            </a:r>
            <a:r>
              <a:rPr lang="ru-RU" dirty="0" smtClean="0"/>
              <a:t>2020 </a:t>
            </a:r>
            <a:r>
              <a:rPr lang="ru-RU" dirty="0"/>
              <a:t>год </a:t>
            </a:r>
            <a:r>
              <a:rPr lang="ru-RU" dirty="0" smtClean="0"/>
              <a:t>состоятся 23.04.2021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10.00 </a:t>
            </a:r>
            <a:r>
              <a:rPr lang="ru-RU" dirty="0"/>
              <a:t>часов по адресу: г. Торжок, ул. Новгородская набережная, 1А, актовый зал</a:t>
            </a:r>
            <a:endParaRPr lang="ru-RU" dirty="0" smtClean="0"/>
          </a:p>
        </p:txBody>
      </p:sp>
      <p:sp>
        <p:nvSpPr>
          <p:cNvPr id="6" name="Блок-схема: альтернативный процесс 7"/>
          <p:cNvSpPr/>
          <p:nvPr/>
        </p:nvSpPr>
        <p:spPr>
          <a:xfrm>
            <a:off x="304800" y="1692423"/>
            <a:ext cx="8672232" cy="182639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Вопросы, замечания или рекомендации по обсуждаемому вопросу </a:t>
            </a:r>
            <a:r>
              <a:rPr lang="ru-RU" dirty="0" smtClean="0"/>
              <a:t>принимаются секретарем </a:t>
            </a:r>
            <a:r>
              <a:rPr lang="ru-RU" dirty="0"/>
              <a:t>публичных слушаний в письменной форме не позднее </a:t>
            </a:r>
            <a:r>
              <a:rPr lang="ru-RU" dirty="0" smtClean="0">
                <a:solidFill>
                  <a:schemeClr val="tx1"/>
                </a:solidFill>
              </a:rPr>
              <a:t>22.04.2021 п</a:t>
            </a:r>
            <a:r>
              <a:rPr lang="ru-RU" dirty="0" smtClean="0"/>
              <a:t>о рабочим </a:t>
            </a:r>
            <a:r>
              <a:rPr lang="ru-RU" dirty="0"/>
              <a:t>дням с 13-30 до 16-00 часов по московскому времени по </a:t>
            </a:r>
            <a:r>
              <a:rPr lang="ru-RU" dirty="0" smtClean="0"/>
              <a:t>адресу местонахождения </a:t>
            </a:r>
            <a:r>
              <a:rPr lang="ru-RU" dirty="0"/>
              <a:t>организатора проведения публичных слушаний – </a:t>
            </a:r>
            <a:r>
              <a:rPr lang="ru-RU" dirty="0" smtClean="0"/>
              <a:t>Управления финансов </a:t>
            </a:r>
            <a:r>
              <a:rPr lang="ru-RU" dirty="0"/>
              <a:t>администрации </a:t>
            </a:r>
            <a:r>
              <a:rPr lang="ru-RU" dirty="0" smtClean="0"/>
              <a:t>муниципального образования </a:t>
            </a:r>
            <a:r>
              <a:rPr lang="ru-RU" dirty="0"/>
              <a:t>город Торжок: </a:t>
            </a:r>
            <a:r>
              <a:rPr lang="ru-RU" dirty="0" smtClean="0"/>
              <a:t>Тверская область</a:t>
            </a:r>
            <a:r>
              <a:rPr lang="ru-RU" dirty="0"/>
              <a:t>, город Торжок, ул. </a:t>
            </a:r>
            <a:r>
              <a:rPr lang="ru-RU" dirty="0" err="1"/>
              <a:t>Медниковых</a:t>
            </a:r>
            <a:r>
              <a:rPr lang="ru-RU" dirty="0"/>
              <a:t>, д. 3а, 2 этаж, кабинет № 3.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28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ПОЛЕЗНАЯ </a:t>
            </a:r>
            <a:r>
              <a:rPr lang="ru-RU" sz="28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  <a:endParaRPr lang="ru-RU" sz="28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Блок-схема: альтернативный процесс 7"/>
          <p:cNvSpPr/>
          <p:nvPr/>
        </p:nvSpPr>
        <p:spPr>
          <a:xfrm>
            <a:off x="411816" y="3635269"/>
            <a:ext cx="8458200" cy="1447801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charset="2"/>
              <a:buChar char="ü"/>
              <a:defRPr/>
            </a:pPr>
            <a:r>
              <a:rPr lang="ru-RU" dirty="0"/>
              <a:t>Полная версия проекта проекта решения </a:t>
            </a:r>
            <a:r>
              <a:rPr lang="ru-RU" dirty="0" err="1"/>
              <a:t>Торжокской</a:t>
            </a:r>
            <a:r>
              <a:rPr lang="ru-RU" dirty="0"/>
              <a:t> городской Думы «Об исполнении бюджета муниципального образования город Торжок за </a:t>
            </a:r>
            <a:r>
              <a:rPr lang="ru-RU" dirty="0" smtClean="0"/>
              <a:t>2020 </a:t>
            </a:r>
            <a:r>
              <a:rPr lang="ru-RU" dirty="0"/>
              <a:t>год» </a:t>
            </a:r>
            <a:r>
              <a:rPr lang="ru-RU" dirty="0">
                <a:solidFill>
                  <a:schemeClr val="tx1"/>
                </a:solidFill>
              </a:rPr>
              <a:t>размещена на официальном сайте администрации города Торжка </a:t>
            </a: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адресу: </a:t>
            </a:r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en-US" dirty="0">
                <a:solidFill>
                  <a:schemeClr val="tx1"/>
                </a:solidFill>
              </a:rPr>
              <a:t>://www.torzhok-adm.ru/city/finance/reportbudget.php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Rectangle 5"/>
          <p:cNvSpPr>
            <a:spLocks noGrp="1"/>
          </p:cNvSpPr>
          <p:nvPr>
            <p:ph type="body" sz="quarter" idx="13"/>
          </p:nvPr>
        </p:nvSpPr>
        <p:spPr>
          <a:xfrm>
            <a:off x="422462" y="5181599"/>
            <a:ext cx="8229600" cy="38100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Подготовлено </a:t>
            </a:r>
            <a:r>
              <a:rPr lang="ru-RU" sz="1400" dirty="0">
                <a:solidFill>
                  <a:schemeClr val="tx1"/>
                </a:solidFill>
              </a:rPr>
              <a:t>Управлением финансов администрации </a:t>
            </a:r>
            <a:r>
              <a:rPr lang="ru-RU" sz="1400" dirty="0" smtClean="0">
                <a:solidFill>
                  <a:schemeClr val="tx1"/>
                </a:solidFill>
              </a:rPr>
              <a:t>муниципального образования город Торжок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5598459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Адрес: 172002, Тверская обл., г. Торжок, </a:t>
            </a:r>
            <a:endParaRPr lang="ru-RU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ул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Медниковых</a:t>
            </a:r>
            <a:r>
              <a:rPr lang="ru-RU" dirty="0">
                <a:solidFill>
                  <a:srgbClr val="000000"/>
                </a:solidFill>
              </a:rPr>
              <a:t>, 3А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Телефон: (48251) 9-22-88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Email</a:t>
            </a:r>
            <a:r>
              <a:rPr lang="ru-RU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torzhokfinotdel@yandex.ru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90800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cs typeface="Trebuchet M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443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9948" y="698739"/>
            <a:ext cx="8704052" cy="1466491"/>
          </a:xfrm>
          <a:prstGeom prst="roundRect">
            <a:avLst>
              <a:gd name="adj" fmla="val 10887"/>
            </a:avLst>
          </a:prstGeom>
          <a:noFill/>
          <a:ln w="12700">
            <a:solidFill>
              <a:schemeClr val="accent1">
                <a:lumMod val="50000"/>
              </a:schemeClr>
            </a:solidFill>
          </a:ln>
          <a:effectLst>
            <a:softEdge rad="63500"/>
          </a:effectLst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году введение ограничительных мер в связи с неблагоприятной эпидемиологической ситуацией сложившейся в результате распространения новой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 (COVID-19) оказало влияние на социально-экономическое развитие города Торжка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7970" y="2141177"/>
            <a:ext cx="8566030" cy="671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7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отгруженных товаров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промышленными предприятиями города снизился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21% и составил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18,4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млрд. руб.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22793" y="1911343"/>
            <a:ext cx="6831521" cy="6940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7F2-1F20-4E25-8D1A-371E7ED43E2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12143" y="2398143"/>
            <a:ext cx="474452" cy="215661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8740" y="3743863"/>
            <a:ext cx="8445260" cy="5952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розничной торговли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млрд. руб. (темп роста 135%)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103519" y="2924355"/>
            <a:ext cx="474452" cy="198408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20771" y="3407435"/>
            <a:ext cx="474452" cy="198408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112" y="3269410"/>
            <a:ext cx="8453888" cy="5952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общественного питания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снизился на 31% и  составил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32,3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2476" y="2769079"/>
            <a:ext cx="8531524" cy="5952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инвестиций в основной капитал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млрд. руб.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(темп роста 192%)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1487" y="4209692"/>
            <a:ext cx="8462513" cy="6211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34,4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(темп роста  106%).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7970" y="4684142"/>
            <a:ext cx="8566030" cy="5952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снизилась на 3%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10,5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чел.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63902" y="3933645"/>
            <a:ext cx="474452" cy="198408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20769" y="4425351"/>
            <a:ext cx="474452" cy="198408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29395" y="4899805"/>
            <a:ext cx="474452" cy="189780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8355" y="5124092"/>
            <a:ext cx="8505645" cy="5952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Введено в эксплуатацию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6,5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кв.м., в т.ч. 3,1 тыс. кв.м. ИЖС 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120769" y="5357006"/>
            <a:ext cx="474452" cy="198406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8740" y="5555410"/>
            <a:ext cx="8445260" cy="5952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01.01.2021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43,6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чел.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129395" y="5771074"/>
            <a:ext cx="474452" cy="207032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983412" y="231695"/>
            <a:ext cx="7927676" cy="458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СОЦИАЛЬНО-ЭКОНОМИЧЕСКОЕ РАЗВИТИЕ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38355" y="5986734"/>
            <a:ext cx="8505645" cy="5952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безработицы на 01.01.2021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2,8 %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155274" y="6193768"/>
            <a:ext cx="474452" cy="207032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490" y="274826"/>
            <a:ext cx="5175850" cy="4584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города Торжка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7F2-1F20-4E25-8D1A-371E7ED43E2C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4" name="Группа 20"/>
          <p:cNvGrpSpPr/>
          <p:nvPr/>
        </p:nvGrpSpPr>
        <p:grpSpPr>
          <a:xfrm>
            <a:off x="4344814" y="1319840"/>
            <a:ext cx="4618031" cy="1061051"/>
            <a:chOff x="9006627" y="3477577"/>
            <a:chExt cx="902279" cy="121827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9006627" y="3477577"/>
              <a:ext cx="902279" cy="121827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9025466" y="3496614"/>
              <a:ext cx="854787" cy="11706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Объем отгруженных товаров </a:t>
              </a:r>
              <a:r>
                <a:rPr lang="ru-RU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предприятиями города 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2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18,4</a:t>
              </a:r>
              <a:r>
                <a:rPr lang="ru-RU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млрд. руб. ,  темп - 79%</a:t>
              </a:r>
              <a:endPara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25"/>
          <p:cNvGrpSpPr/>
          <p:nvPr/>
        </p:nvGrpSpPr>
        <p:grpSpPr>
          <a:xfrm>
            <a:off x="4339078" y="3769986"/>
            <a:ext cx="4684152" cy="1707788"/>
            <a:chOff x="8979890" y="3325488"/>
            <a:chExt cx="2019696" cy="3039141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8979890" y="3325488"/>
              <a:ext cx="2014330" cy="206216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9022419" y="3341469"/>
              <a:ext cx="1932029" cy="12787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8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Общий объем инвестиций </a:t>
              </a:r>
            </a:p>
            <a:p>
              <a:pPr algn="ctr" defTabSz="433388">
                <a:lnSpc>
                  <a:spcPct val="8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1,6 млрд. руб., темп - 192%      </a:t>
              </a:r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8979894" y="4737383"/>
              <a:ext cx="2019692" cy="16272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Доля инвестиций промышленных предприятий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43</a:t>
              </a:r>
              <a:r>
                <a:rPr lang="ru-RU" sz="20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endPara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Рисунок 12" descr="https://i05.fotocdn.net/s112/b2af4532215513a7/public_pin_l/25337729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1" y="0"/>
            <a:ext cx="2438399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img-fotki.yandex.ru/get/6843/121237152.3c8/0_bef9a_f1fdf5b0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614" y="3562711"/>
            <a:ext cx="3199571" cy="2139350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pic>
        <p:nvPicPr>
          <p:cNvPr id="17" name="Рисунок 16" descr="http://www.karavantver.ru/wp-content/uploads/2020/07/13-e15429947707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5119" y="828243"/>
            <a:ext cx="3180451" cy="21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5" name="Стрелка вниз 14"/>
          <p:cNvSpPr/>
          <p:nvPr/>
        </p:nvSpPr>
        <p:spPr>
          <a:xfrm>
            <a:off x="8384875" y="1518248"/>
            <a:ext cx="189782" cy="276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15"/>
          <p:cNvGrpSpPr/>
          <p:nvPr/>
        </p:nvGrpSpPr>
        <p:grpSpPr>
          <a:xfrm>
            <a:off x="4344814" y="2516036"/>
            <a:ext cx="4618031" cy="1104182"/>
            <a:chOff x="9006627" y="3477577"/>
            <a:chExt cx="902279" cy="121827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006627" y="3477577"/>
              <a:ext cx="902279" cy="121827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9025466" y="3496615"/>
              <a:ext cx="881754" cy="116433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Доля в общем объеме отгрузки предприятий Тверской области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endPara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10950" y="5569787"/>
            <a:ext cx="4618031" cy="1061051"/>
            <a:chOff x="9006627" y="3477577"/>
            <a:chExt cx="902279" cy="121827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9006627" y="3477577"/>
              <a:ext cx="902279" cy="121827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9025466" y="3496614"/>
              <a:ext cx="854787" cy="11706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Объем инвестиций на 1 жителя</a:t>
              </a:r>
              <a:r>
                <a:rPr lang="ru-RU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2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21,3 </a:t>
              </a:r>
              <a:r>
                <a:rPr lang="ru-RU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тыс. руб. </a:t>
              </a:r>
              <a:endPara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трелка вверх 27"/>
          <p:cNvSpPr/>
          <p:nvPr/>
        </p:nvSpPr>
        <p:spPr>
          <a:xfrm>
            <a:off x="8281360" y="3873260"/>
            <a:ext cx="172528" cy="2760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5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05" y="121199"/>
            <a:ext cx="7328559" cy="8168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</a:t>
            </a:r>
            <a:r>
              <a:rPr lang="ru-RU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73791" y="2327710"/>
            <a:ext cx="3663576" cy="13263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ru-RU" sz="48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7F2-1F20-4E25-8D1A-371E7ED43E2C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4" name="Группа 19"/>
          <p:cNvGrpSpPr/>
          <p:nvPr/>
        </p:nvGrpSpPr>
        <p:grpSpPr>
          <a:xfrm>
            <a:off x="845388" y="983411"/>
            <a:ext cx="8022567" cy="1138688"/>
            <a:chOff x="9643942" y="3695406"/>
            <a:chExt cx="1938842" cy="121827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9643942" y="3695406"/>
              <a:ext cx="1938842" cy="121827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9686398" y="3792693"/>
              <a:ext cx="1880212" cy="108462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Общая площадь введенных в эксплуатацию жилых домов  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2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6,5</a:t>
              </a:r>
              <a:r>
                <a:rPr lang="ru-RU" sz="20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тыс. кв. м,  </a:t>
              </a:r>
              <a:r>
                <a:rPr lang="ru-RU" sz="16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темп 105%: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endParaRPr lang="ru-RU" sz="9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3,4 - тыс. кв.м. – 2 МКД;                 3,1 тыс. кв.м. – 20 домов ИЖС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" descr="M:\Коршунова Н.О\Фото отчет\IMG_5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54" y="2132785"/>
            <a:ext cx="3506624" cy="372497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16" name="Рисунок 15" descr="M:\Коршунова Н.О\Фото отчет\IMG_53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2324" y="2136588"/>
            <a:ext cx="4714706" cy="301338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0" name="Стрелка вверх 19"/>
          <p:cNvSpPr/>
          <p:nvPr/>
        </p:nvSpPr>
        <p:spPr>
          <a:xfrm>
            <a:off x="8039819" y="1035169"/>
            <a:ext cx="198407" cy="3105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20"/>
          <p:cNvSpPr txBox="1">
            <a:spLocks/>
          </p:cNvSpPr>
          <p:nvPr/>
        </p:nvSpPr>
        <p:spPr>
          <a:xfrm>
            <a:off x="474453" y="5651796"/>
            <a:ext cx="3674852" cy="84389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«Основание,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Калининское шоссе, 31б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Заголовок 20"/>
          <p:cNvSpPr txBox="1">
            <a:spLocks/>
          </p:cNvSpPr>
          <p:nvPr/>
        </p:nvSpPr>
        <p:spPr>
          <a:xfrm>
            <a:off x="4364967" y="5073826"/>
            <a:ext cx="3674852" cy="7921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«Дороги»,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ул. Володарского, 65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https://vesti-k.ru/i/78/7866c9981eb1befb199e6a97fb8c5e9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1073" y="0"/>
            <a:ext cx="1602927" cy="89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8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830" y="85128"/>
            <a:ext cx="7458871" cy="7089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 рынок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7F2-1F20-4E25-8D1A-371E7ED43E2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AutoShape 2" descr="https://91.img.avito.st/640x480/45448180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7" name="Группа 24"/>
          <p:cNvGrpSpPr/>
          <p:nvPr/>
        </p:nvGrpSpPr>
        <p:grpSpPr>
          <a:xfrm>
            <a:off x="5098211" y="5287992"/>
            <a:ext cx="3692106" cy="1095555"/>
            <a:chOff x="9211883" y="3685305"/>
            <a:chExt cx="1938842" cy="121827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211883" y="3685305"/>
              <a:ext cx="1938842" cy="121827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9267741" y="3824537"/>
              <a:ext cx="1828623" cy="93713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Оборот розничной торговли  </a:t>
              </a:r>
              <a:b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3,4</a:t>
              </a:r>
              <a:r>
                <a:rPr lang="ru-RU" sz="20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млрд. </a:t>
              </a:r>
              <a:r>
                <a:rPr lang="ru-RU" sz="20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руб</a:t>
              </a:r>
              <a:r>
                <a:rPr lang="ru-RU" sz="20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27" name="Рисунок 26" descr="https://retail-loyalty.org/upload/iblock/412/zp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558" y="0"/>
            <a:ext cx="1296442" cy="8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avatars.mds.yandex.net/get-altay/914620/2a000001614b440922218a9a47e38e549b45/XX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6660" y="1930437"/>
            <a:ext cx="4140307" cy="296936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grpSp>
        <p:nvGrpSpPr>
          <p:cNvPr id="24" name="Группа 24"/>
          <p:cNvGrpSpPr/>
          <p:nvPr/>
        </p:nvGrpSpPr>
        <p:grpSpPr>
          <a:xfrm>
            <a:off x="835708" y="5339750"/>
            <a:ext cx="3736294" cy="1069675"/>
            <a:chOff x="7221561" y="2884919"/>
            <a:chExt cx="1938842" cy="121827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221561" y="2884919"/>
              <a:ext cx="1938842" cy="121827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7253761" y="2974875"/>
              <a:ext cx="1855563" cy="9780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Оборот общественного питания 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32,3</a:t>
              </a:r>
              <a:r>
                <a:rPr lang="ru-RU" sz="20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млн. </a:t>
              </a:r>
              <a:r>
                <a:rPr lang="ru-RU" sz="20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руб. </a:t>
              </a:r>
            </a:p>
          </p:txBody>
        </p:sp>
      </p:grpSp>
      <p:sp>
        <p:nvSpPr>
          <p:cNvPr id="32" name="Стрелка вниз 31"/>
          <p:cNvSpPr/>
          <p:nvPr/>
        </p:nvSpPr>
        <p:spPr>
          <a:xfrm rot="10800000">
            <a:off x="8082951" y="5857336"/>
            <a:ext cx="224287" cy="422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3907768" y="5883213"/>
            <a:ext cx="207034" cy="422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 descr="https://avatars.mds.yandex.net/get-altay/481843/2a000001623c76fd63ee09292492c243ef79/XXXL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528" y="1768413"/>
            <a:ext cx="4191925" cy="316589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grpSp>
        <p:nvGrpSpPr>
          <p:cNvPr id="37" name="Группа 24"/>
          <p:cNvGrpSpPr/>
          <p:nvPr/>
        </p:nvGrpSpPr>
        <p:grpSpPr>
          <a:xfrm>
            <a:off x="888520" y="946030"/>
            <a:ext cx="8039818" cy="770627"/>
            <a:chOff x="9211883" y="3685305"/>
            <a:chExt cx="1938842" cy="121827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9211883" y="3685305"/>
              <a:ext cx="1938842" cy="121827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9267741" y="3824537"/>
              <a:ext cx="1828623" cy="73690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Общая торговая </a:t>
              </a:r>
              <a:r>
                <a:rPr lang="ru-RU" sz="2000" b="1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площадь </a:t>
              </a:r>
              <a:r>
                <a:rPr lang="ru-RU" sz="2800" b="1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32,9 </a:t>
              </a:r>
              <a:r>
                <a:rPr lang="ru-RU" sz="28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тыс. кв.м.</a:t>
              </a:r>
              <a:r>
                <a:rPr lang="ru-RU" sz="20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9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764" y="243489"/>
            <a:ext cx="6182591" cy="4672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ea typeface="+mn-ea"/>
                <a:cs typeface="Trebuchet MS"/>
              </a:rPr>
              <a:t>Поддержка субъектов МСП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7F2-1F20-4E25-8D1A-371E7ED43E2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24950" y="1078149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реализации регионального проекта </a:t>
            </a:r>
          </a:p>
        </p:txBody>
      </p:sp>
      <p:sp>
        <p:nvSpPr>
          <p:cNvPr id="22" name="Заголовок 20"/>
          <p:cNvSpPr txBox="1">
            <a:spLocks/>
          </p:cNvSpPr>
          <p:nvPr/>
        </p:nvSpPr>
        <p:spPr>
          <a:xfrm>
            <a:off x="724618" y="1362279"/>
            <a:ext cx="8005313" cy="67332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«Расширение доступа субъектов МСП к финансовым ресурсам,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том числе льготному финансированию»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Нет описания фото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340" y="2290705"/>
            <a:ext cx="3664075" cy="135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7B60334-0FBB-469C-AB77-6B09B3C84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71" y="-136517"/>
            <a:ext cx="2561638" cy="153433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224950" y="3735238"/>
            <a:ext cx="71771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предпринимателям города Торжка Фондом содействия кредитованию малого и среднего предпринимательства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льготных условиях выдано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займа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2800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446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831" y="85128"/>
            <a:ext cx="7026362" cy="4928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7F2-1F20-4E25-8D1A-371E7ED43E2C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000683" y="3949613"/>
            <a:ext cx="3114113" cy="1265504"/>
            <a:chOff x="9313927" y="4964192"/>
            <a:chExt cx="1938842" cy="121827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9313927" y="4964192"/>
              <a:ext cx="1938842" cy="121827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9375158" y="5203663"/>
              <a:ext cx="1829277" cy="9493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крупных и средних предприятиях занято 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10,5  </a:t>
              </a:r>
              <a:r>
                <a:rPr lang="ru-RU" sz="16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тыс.чел.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темп  97%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AutoShape 2" descr="https://91.img.avito.st/640x480/45448180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308437" y="5684805"/>
            <a:ext cx="7229201" cy="638353"/>
            <a:chOff x="7553423" y="3681014"/>
            <a:chExt cx="2936690" cy="616964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553423" y="3681014"/>
              <a:ext cx="2936690" cy="61696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7740278" y="3764388"/>
              <a:ext cx="2542021" cy="4418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15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официально зарегистрированной безработицы</a:t>
              </a:r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b="1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2,8%</a:t>
              </a:r>
              <a:endParaRPr lang="ru-R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820" name="Picture 4" descr="https://ic.pics.livejournal.com/autoportret/40231460/103562/103562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92" y="840177"/>
            <a:ext cx="3967852" cy="264964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4" name="Стрелка вниз 23"/>
          <p:cNvSpPr/>
          <p:nvPr/>
        </p:nvSpPr>
        <p:spPr>
          <a:xfrm>
            <a:off x="3614468" y="4701397"/>
            <a:ext cx="241540" cy="422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5124087" y="845388"/>
            <a:ext cx="3071004" cy="1173192"/>
            <a:chOff x="11604439" y="1810203"/>
            <a:chExt cx="2127294" cy="1422358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1604439" y="1810203"/>
              <a:ext cx="2116892" cy="142235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1660297" y="1913647"/>
              <a:ext cx="2071436" cy="11498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Заработная плата  </a:t>
              </a: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34,4  </a:t>
              </a:r>
              <a:r>
                <a:rPr lang="ru-RU" sz="1600" b="1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тыс.руб.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темп 106%</a:t>
              </a:r>
              <a:endPara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Стрелка вверх 32"/>
          <p:cNvSpPr/>
          <p:nvPr/>
        </p:nvSpPr>
        <p:spPr>
          <a:xfrm>
            <a:off x="7668883" y="1293964"/>
            <a:ext cx="250166" cy="4744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https://avatars.mds.yandex.net/get-zen_doc/119454/pub_5d6a83210ce57b00ad4592f9_5d6a83d4df944400acbcb554/scale_12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8623" y="2058746"/>
            <a:ext cx="3725264" cy="2910068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89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283" y="248948"/>
            <a:ext cx="5649441" cy="4584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cap="all" dirty="0">
                <a:ln w="9000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rebuchet MS"/>
                <a:ea typeface="+mn-ea"/>
                <a:cs typeface="Trebuchet MS"/>
              </a:rPr>
              <a:t>Демографическая ситуация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57F2-1F20-4E25-8D1A-371E7ED43E2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201729" y="1621768"/>
            <a:ext cx="198408" cy="276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051516" y="2283125"/>
            <a:ext cx="4618031" cy="1288211"/>
            <a:chOff x="9009998" y="3372880"/>
            <a:chExt cx="902279" cy="1659263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009998" y="3372880"/>
              <a:ext cx="902279" cy="165926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9025466" y="3575924"/>
              <a:ext cx="864900" cy="116116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Естественная убыль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370 чел. 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endPara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endPara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родилось 295 чел.         умерло  665 чел.</a:t>
              </a:r>
            </a:p>
          </p:txBody>
        </p:sp>
      </p:grpSp>
      <p:pic>
        <p:nvPicPr>
          <p:cNvPr id="20" name="Рисунок 19" descr="https://tvkirsanov.ru/images/news/a/portal-image2-2_trans_nvbqzqn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051" y="0"/>
            <a:ext cx="2103949" cy="131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2" name="Прямая со стрелкой 31"/>
          <p:cNvCxnSpPr/>
          <p:nvPr/>
        </p:nvCxnSpPr>
        <p:spPr>
          <a:xfrm rot="10800000" flipV="1">
            <a:off x="5115464" y="2734573"/>
            <a:ext cx="457200" cy="207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4482" y="2708695"/>
            <a:ext cx="534838" cy="258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396815" y="4479983"/>
            <a:ext cx="4646761" cy="1480869"/>
            <a:chOff x="9025167" y="4180204"/>
            <a:chExt cx="902279" cy="1659263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9025167" y="4180204"/>
              <a:ext cx="902279" cy="165926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9025466" y="4380690"/>
              <a:ext cx="850293" cy="13769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Миграция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451 чел. 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endPara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</a:pP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прибыло 831 чел.         выбыло 1282 чел.</a:t>
              </a: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0800000" flipV="1">
            <a:off x="1144436" y="5155721"/>
            <a:ext cx="457200" cy="207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544792" y="5132717"/>
            <a:ext cx="534838" cy="258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https://www.rabochy-put.ru/upload/iblock/5ed/2b2de42ef0b047598289eae7f5094afc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427" y="2120635"/>
            <a:ext cx="3394615" cy="1726746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44" name="Рисунок 43" descr="https://antydot.info/wp-content/uploads/2017/09/1-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9582" y="3772031"/>
            <a:ext cx="3289413" cy="174024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5" name="Заголовок 1"/>
          <p:cNvSpPr txBox="1">
            <a:spLocks/>
          </p:cNvSpPr>
          <p:nvPr/>
        </p:nvSpPr>
        <p:spPr>
          <a:xfrm>
            <a:off x="1018777" y="775160"/>
            <a:ext cx="6624226" cy="1312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</a:p>
          <a:p>
            <a:pPr algn="ctr" defTabSz="433388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 января 2021 года</a:t>
            </a:r>
          </a:p>
          <a:p>
            <a:pPr algn="ctr" defTabSz="433388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43,6 </a:t>
            </a:r>
            <a:r>
              <a:rPr lang="ru-RU" sz="21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тыс. чел. 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2528</Words>
  <Application>Microsoft Office PowerPoint</Application>
  <PresentationFormat>Экран (4:3)</PresentationFormat>
  <Paragraphs>711</Paragraphs>
  <Slides>27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Calibri</vt:lpstr>
      <vt:lpstr>Georgia</vt:lpstr>
      <vt:lpstr>Impact</vt:lpstr>
      <vt:lpstr>Times New Roman</vt:lpstr>
      <vt:lpstr>Trebuchet MS</vt:lpstr>
      <vt:lpstr>Wingdings</vt:lpstr>
      <vt:lpstr>Специальное оформление</vt:lpstr>
      <vt:lpstr>2_Специальное оформление</vt:lpstr>
      <vt:lpstr>1_Специальное оформление</vt:lpstr>
      <vt:lpstr>Лист</vt:lpstr>
      <vt:lpstr>Презентация PowerPoint</vt:lpstr>
      <vt:lpstr>Презентация PowerPoint</vt:lpstr>
      <vt:lpstr>Презентация PowerPoint</vt:lpstr>
      <vt:lpstr>       Экономика города Торжка</vt:lpstr>
      <vt:lpstr>Жилищное строительство</vt:lpstr>
      <vt:lpstr>Потребительский рынок</vt:lpstr>
      <vt:lpstr>Поддержка субъектов МСП</vt:lpstr>
      <vt:lpstr>Рынок труда</vt:lpstr>
      <vt:lpstr>       Демографическая ситуация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2021-04-23T07:42:29Z</dcterms:modified>
</cp:coreProperties>
</file>